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Default Extension="xls" ContentType="application/vnd.ms-exce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574" r:id="rId2"/>
    <p:sldId id="575" r:id="rId3"/>
    <p:sldId id="573" r:id="rId4"/>
    <p:sldId id="572" r:id="rId5"/>
    <p:sldId id="553" r:id="rId6"/>
    <p:sldId id="577" r:id="rId7"/>
    <p:sldId id="513" r:id="rId8"/>
    <p:sldId id="438" r:id="rId9"/>
    <p:sldId id="544" r:id="rId10"/>
    <p:sldId id="433" r:id="rId11"/>
    <p:sldId id="580" r:id="rId12"/>
    <p:sldId id="602" r:id="rId13"/>
    <p:sldId id="579" r:id="rId14"/>
    <p:sldId id="609" r:id="rId15"/>
    <p:sldId id="570" r:id="rId16"/>
    <p:sldId id="569" r:id="rId17"/>
    <p:sldId id="597" r:id="rId18"/>
    <p:sldId id="599" r:id="rId19"/>
    <p:sldId id="598" r:id="rId20"/>
    <p:sldId id="600" r:id="rId21"/>
    <p:sldId id="396" r:id="rId22"/>
    <p:sldId id="393" r:id="rId23"/>
    <p:sldId id="568" r:id="rId24"/>
    <p:sldId id="578" r:id="rId25"/>
    <p:sldId id="584" r:id="rId26"/>
    <p:sldId id="539" r:id="rId27"/>
    <p:sldId id="592" r:id="rId28"/>
    <p:sldId id="581" r:id="rId29"/>
    <p:sldId id="585" r:id="rId30"/>
    <p:sldId id="587" r:id="rId31"/>
    <p:sldId id="588" r:id="rId32"/>
    <p:sldId id="589" r:id="rId33"/>
    <p:sldId id="594" r:id="rId34"/>
    <p:sldId id="538" r:id="rId35"/>
    <p:sldId id="442" r:id="rId36"/>
    <p:sldId id="607" r:id="rId37"/>
    <p:sldId id="608" r:id="rId38"/>
    <p:sldId id="601" r:id="rId39"/>
    <p:sldId id="603" r:id="rId40"/>
    <p:sldId id="604" r:id="rId41"/>
    <p:sldId id="590" r:id="rId42"/>
    <p:sldId id="591" r:id="rId43"/>
    <p:sldId id="595" r:id="rId44"/>
    <p:sldId id="392" r:id="rId45"/>
    <p:sldId id="596" r:id="rId46"/>
    <p:sldId id="593" r:id="rId47"/>
    <p:sldId id="542" r:id="rId48"/>
  </p:sldIdLst>
  <p:sldSz cx="9144000" cy="6858000" type="screen4x3"/>
  <p:notesSz cx="6797675" cy="9926638"/>
  <p:defaultTextStyle>
    <a:defPPr>
      <a:defRPr lang="he-IL"/>
    </a:defPPr>
    <a:lvl1pPr algn="l" rtl="0" fontAlgn="base">
      <a:spcBef>
        <a:spcPct val="0"/>
      </a:spcBef>
      <a:spcAft>
        <a:spcPct val="0"/>
      </a:spcAft>
      <a:defRPr sz="1200" kern="1200">
        <a:solidFill>
          <a:schemeClr val="tx1"/>
        </a:solidFill>
        <a:latin typeface="Verdana" pitchFamily="34" charset="0"/>
        <a:ea typeface="+mn-ea"/>
        <a:cs typeface="Arial" charset="0"/>
      </a:defRPr>
    </a:lvl1pPr>
    <a:lvl2pPr marL="457200" algn="l" rtl="0" fontAlgn="base">
      <a:spcBef>
        <a:spcPct val="0"/>
      </a:spcBef>
      <a:spcAft>
        <a:spcPct val="0"/>
      </a:spcAft>
      <a:defRPr sz="1200" kern="1200">
        <a:solidFill>
          <a:schemeClr val="tx1"/>
        </a:solidFill>
        <a:latin typeface="Verdana" pitchFamily="34" charset="0"/>
        <a:ea typeface="+mn-ea"/>
        <a:cs typeface="Arial" charset="0"/>
      </a:defRPr>
    </a:lvl2pPr>
    <a:lvl3pPr marL="914400" algn="l" rtl="0" fontAlgn="base">
      <a:spcBef>
        <a:spcPct val="0"/>
      </a:spcBef>
      <a:spcAft>
        <a:spcPct val="0"/>
      </a:spcAft>
      <a:defRPr sz="1200" kern="1200">
        <a:solidFill>
          <a:schemeClr val="tx1"/>
        </a:solidFill>
        <a:latin typeface="Verdana" pitchFamily="34" charset="0"/>
        <a:ea typeface="+mn-ea"/>
        <a:cs typeface="Arial" charset="0"/>
      </a:defRPr>
    </a:lvl3pPr>
    <a:lvl4pPr marL="1371600" algn="l" rtl="0" fontAlgn="base">
      <a:spcBef>
        <a:spcPct val="0"/>
      </a:spcBef>
      <a:spcAft>
        <a:spcPct val="0"/>
      </a:spcAft>
      <a:defRPr sz="1200" kern="1200">
        <a:solidFill>
          <a:schemeClr val="tx1"/>
        </a:solidFill>
        <a:latin typeface="Verdana" pitchFamily="34" charset="0"/>
        <a:ea typeface="+mn-ea"/>
        <a:cs typeface="Arial" charset="0"/>
      </a:defRPr>
    </a:lvl4pPr>
    <a:lvl5pPr marL="1828800" algn="l" rtl="0" fontAlgn="base">
      <a:spcBef>
        <a:spcPct val="0"/>
      </a:spcBef>
      <a:spcAft>
        <a:spcPct val="0"/>
      </a:spcAft>
      <a:defRPr sz="1200" kern="1200">
        <a:solidFill>
          <a:schemeClr val="tx1"/>
        </a:solidFill>
        <a:latin typeface="Verdana" pitchFamily="34" charset="0"/>
        <a:ea typeface="+mn-ea"/>
        <a:cs typeface="Arial" charset="0"/>
      </a:defRPr>
    </a:lvl5pPr>
    <a:lvl6pPr marL="2286000" algn="l" defTabSz="914400" rtl="0" eaLnBrk="1" latinLnBrk="0" hangingPunct="1">
      <a:defRPr sz="1200" kern="1200">
        <a:solidFill>
          <a:schemeClr val="tx1"/>
        </a:solidFill>
        <a:latin typeface="Verdana" pitchFamily="34" charset="0"/>
        <a:ea typeface="+mn-ea"/>
        <a:cs typeface="Arial" charset="0"/>
      </a:defRPr>
    </a:lvl6pPr>
    <a:lvl7pPr marL="2743200" algn="l" defTabSz="914400" rtl="0" eaLnBrk="1" latinLnBrk="0" hangingPunct="1">
      <a:defRPr sz="1200" kern="1200">
        <a:solidFill>
          <a:schemeClr val="tx1"/>
        </a:solidFill>
        <a:latin typeface="Verdana" pitchFamily="34" charset="0"/>
        <a:ea typeface="+mn-ea"/>
        <a:cs typeface="Arial" charset="0"/>
      </a:defRPr>
    </a:lvl7pPr>
    <a:lvl8pPr marL="3200400" algn="l" defTabSz="914400" rtl="0" eaLnBrk="1" latinLnBrk="0" hangingPunct="1">
      <a:defRPr sz="1200" kern="1200">
        <a:solidFill>
          <a:schemeClr val="tx1"/>
        </a:solidFill>
        <a:latin typeface="Verdana" pitchFamily="34" charset="0"/>
        <a:ea typeface="+mn-ea"/>
        <a:cs typeface="Arial" charset="0"/>
      </a:defRPr>
    </a:lvl8pPr>
    <a:lvl9pPr marL="3657600" algn="l" defTabSz="914400" rtl="0" eaLnBrk="1" latinLnBrk="0" hangingPunct="1">
      <a:defRPr sz="1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6666"/>
    <a:srgbClr val="FF99CC"/>
    <a:srgbClr val="FF66FF"/>
    <a:srgbClr val="69EAFF"/>
    <a:srgbClr val="FF3300"/>
    <a:srgbClr val="4BE5FF"/>
    <a:srgbClr val="19DEFF"/>
    <a:srgbClr val="00D0F4"/>
    <a:srgbClr val="00EBE6"/>
    <a:srgbClr val="00FFFF"/>
  </p:clrMru>
  <p:extLst>
    <p:ext uri="{E76CE94A-603C-4142-B9EB-6D1370010A27}">
      <p14:discardImageEditData xmlns="" xmlns:p14="http://schemas.microsoft.com/office/powerpoint/2010/main" xmlns:mv="urn:schemas-microsoft-com:mac:vml" xmlns:mc="http://schemas.openxmlformats.org/markup-compatibility/2006" val="0"/>
    </p:ext>
    <p:ext uri="{D31A062A-798A-4329-ABDD-BBA856620510}">
      <p14:defaultImageDpi xmlns=""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1841" autoAdjust="0"/>
    <p:restoredTop sz="87750" autoAdjust="0"/>
  </p:normalViewPr>
  <p:slideViewPr>
    <p:cSldViewPr>
      <p:cViewPr>
        <p:scale>
          <a:sx n="100" d="100"/>
          <a:sy n="100" d="100"/>
        </p:scale>
        <p:origin x="-666" y="8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612"/>
    </p:cViewPr>
  </p:sorterViewPr>
  <p:notesViewPr>
    <p:cSldViewPr>
      <p:cViewPr varScale="1">
        <p:scale>
          <a:sx n="72" d="100"/>
          <a:sy n="72" d="100"/>
        </p:scale>
        <p:origin x="-2220" y="-102"/>
      </p:cViewPr>
      <p:guideLst>
        <p:guide orient="horz" pos="3126"/>
        <p:guide pos="2141"/>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081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charset="0"/>
              </a:defRPr>
            </a:lvl1pPr>
          </a:lstStyle>
          <a:p>
            <a:pPr>
              <a:defRPr/>
            </a:pPr>
            <a:endParaRPr lang="en-US"/>
          </a:p>
        </p:txBody>
      </p:sp>
      <p:sp>
        <p:nvSpPr>
          <p:cNvPr id="290819"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defRPr>
            </a:lvl1pPr>
          </a:lstStyle>
          <a:p>
            <a:pPr>
              <a:defRPr/>
            </a:pPr>
            <a:fld id="{78759818-0F7A-4C37-826F-0DDBF36958DE}" type="datetimeFigureOut">
              <a:rPr lang="en-US"/>
              <a:pPr>
                <a:defRPr/>
              </a:pPr>
              <a:t>5/7/2013</a:t>
            </a:fld>
            <a:endParaRPr lang="en-US"/>
          </a:p>
        </p:txBody>
      </p:sp>
      <p:sp>
        <p:nvSpPr>
          <p:cNvPr id="290820"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Arial" charset="0"/>
              </a:defRPr>
            </a:lvl1pPr>
          </a:lstStyle>
          <a:p>
            <a:pPr>
              <a:defRPr/>
            </a:pPr>
            <a:endParaRPr lang="en-US"/>
          </a:p>
        </p:txBody>
      </p:sp>
      <p:sp>
        <p:nvSpPr>
          <p:cNvPr id="290821"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latin typeface="Arial" charset="0"/>
              </a:defRPr>
            </a:lvl1pPr>
          </a:lstStyle>
          <a:p>
            <a:pPr>
              <a:defRPr/>
            </a:pPr>
            <a:fld id="{D0A4945F-6A81-450B-A7D9-517E01856A35}" type="slidenum">
              <a:rPr lang="he-IL"/>
              <a:pPr>
                <a:defRPr/>
              </a:pPr>
              <a:t>‹#›</a:t>
            </a:fld>
            <a:endParaRPr lang="en-US"/>
          </a:p>
        </p:txBody>
      </p:sp>
    </p:spTree>
    <p:extLst>
      <p:ext uri="{BB962C8B-B14F-4D97-AF65-F5344CB8AC3E}">
        <p14:creationId xmlns="" xmlns:p14="http://schemas.microsoft.com/office/powerpoint/2010/main" xmlns:mv="urn:schemas-microsoft-com:mac:vml" xmlns:mc="http://schemas.openxmlformats.org/markup-compatibility/2006" val="4218863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3851275"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a:defRPr sz="1200" b="0">
                <a:latin typeface="Arial" pitchFamily="34" charset="0"/>
                <a:cs typeface="Arial" pitchFamily="34" charset="0"/>
              </a:defRPr>
            </a:lvl1pPr>
          </a:lstStyle>
          <a:p>
            <a:pPr>
              <a:defRPr/>
            </a:pPr>
            <a:endParaRPr lang="en-US"/>
          </a:p>
        </p:txBody>
      </p:sp>
      <p:sp>
        <p:nvSpPr>
          <p:cNvPr id="12291" name="Rectangle 3"/>
          <p:cNvSpPr>
            <a:spLocks noGrp="1" noChangeArrowheads="1"/>
          </p:cNvSpPr>
          <p:nvPr>
            <p:ph type="dt" idx="1"/>
          </p:nvPr>
        </p:nvSpPr>
        <p:spPr bwMode="auto">
          <a:xfrm>
            <a:off x="15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a:defRPr sz="1200" b="0">
                <a:latin typeface="Arial" pitchFamily="34" charset="0"/>
                <a:cs typeface="Arial" pitchFamily="34" charset="0"/>
              </a:defRPr>
            </a:lvl1pPr>
          </a:lstStyle>
          <a:p>
            <a:pPr>
              <a:defRPr/>
            </a:pPr>
            <a:endParaRPr lang="en-US"/>
          </a:p>
        </p:txBody>
      </p:sp>
      <p:sp>
        <p:nvSpPr>
          <p:cNvPr id="33796"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p:spPr>
      </p:sp>
      <p:sp>
        <p:nvSpPr>
          <p:cNvPr id="12293"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94" name="Rectangle 6"/>
          <p:cNvSpPr>
            <a:spLocks noGrp="1" noChangeArrowheads="1"/>
          </p:cNvSpPr>
          <p:nvPr>
            <p:ph type="ftr" sz="quarter" idx="4"/>
          </p:nvPr>
        </p:nvSpPr>
        <p:spPr bwMode="auto">
          <a:xfrm>
            <a:off x="3851275"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1">
              <a:defRPr sz="1200" b="0">
                <a:latin typeface="Arial" pitchFamily="34" charset="0"/>
                <a:cs typeface="Arial" pitchFamily="34" charset="0"/>
              </a:defRPr>
            </a:lvl1pPr>
          </a:lstStyle>
          <a:p>
            <a:pPr>
              <a:defRPr/>
            </a:pPr>
            <a:endParaRPr lang="en-US"/>
          </a:p>
        </p:txBody>
      </p:sp>
      <p:sp>
        <p:nvSpPr>
          <p:cNvPr id="12295" name="Rectangle 7"/>
          <p:cNvSpPr>
            <a:spLocks noGrp="1" noChangeArrowheads="1"/>
          </p:cNvSpPr>
          <p:nvPr>
            <p:ph type="sldNum" sz="quarter" idx="5"/>
          </p:nvPr>
        </p:nvSpPr>
        <p:spPr bwMode="auto">
          <a:xfrm>
            <a:off x="15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1">
              <a:defRPr sz="1200" b="0">
                <a:latin typeface="Arial" pitchFamily="34" charset="0"/>
                <a:cs typeface="Arial" pitchFamily="34" charset="0"/>
              </a:defRPr>
            </a:lvl1pPr>
          </a:lstStyle>
          <a:p>
            <a:pPr>
              <a:defRPr/>
            </a:pPr>
            <a:fld id="{9CA0B669-0EC4-4628-9C63-4C0AB5DDB43F}" type="slidenum">
              <a:rPr lang="he-IL"/>
              <a:pPr>
                <a:defRPr/>
              </a:pPr>
              <a:t>‹#›</a:t>
            </a:fld>
            <a:endParaRPr lang="en-US"/>
          </a:p>
        </p:txBody>
      </p:sp>
    </p:spTree>
    <p:extLst>
      <p:ext uri="{BB962C8B-B14F-4D97-AF65-F5344CB8AC3E}">
        <p14:creationId xmlns="" xmlns:p14="http://schemas.microsoft.com/office/powerpoint/2010/main" xmlns:mv="urn:schemas-microsoft-com:mac:vml" xmlns:mc="http://schemas.openxmlformats.org/markup-compatibility/2006" val="671143248"/>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550863" y="407988"/>
            <a:ext cx="5686425" cy="4265612"/>
          </a:xfrm>
          <a:ln/>
        </p:spPr>
      </p:sp>
      <p:sp>
        <p:nvSpPr>
          <p:cNvPr id="55299" name="Rectangle 3"/>
          <p:cNvSpPr>
            <a:spLocks noGrp="1" noChangeArrowheads="1"/>
          </p:cNvSpPr>
          <p:nvPr>
            <p:ph type="body" idx="1"/>
          </p:nvPr>
        </p:nvSpPr>
        <p:spPr>
          <a:xfrm>
            <a:off x="829627" y="5000717"/>
            <a:ext cx="5288282" cy="4181426"/>
          </a:xfrm>
          <a:noFill/>
        </p:spPr>
        <p:txBody>
          <a:bodyPr/>
          <a:lstStyle/>
          <a:p>
            <a:r>
              <a:rPr lang="en-US" dirty="0" smtClean="0"/>
              <a:t>DOC </a:t>
            </a:r>
            <a:r>
              <a:rPr lang="en-US" sz="1100" dirty="0">
                <a:solidFill>
                  <a:srgbClr val="4157AD"/>
                </a:solidFill>
                <a:latin typeface="GE Inspira Pitch" pitchFamily="34" charset="0"/>
                <a:cs typeface="+mn-cs"/>
              </a:rPr>
              <a:t>1165181</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3B359A-BE15-4506-B9C3-013B9C8DD73A}" type="slidenum">
              <a:rPr lang="en-US"/>
              <a:pPr/>
              <a:t>16</a:t>
            </a:fld>
            <a:endParaRPr lang="en-US"/>
          </a:p>
        </p:txBody>
      </p:sp>
      <p:sp>
        <p:nvSpPr>
          <p:cNvPr id="815106" name="Rectangle 2050"/>
          <p:cNvSpPr>
            <a:spLocks noGrp="1" noRot="1" noChangeAspect="1" noChangeArrowheads="1" noTextEdit="1"/>
          </p:cNvSpPr>
          <p:nvPr>
            <p:ph type="sldImg"/>
          </p:nvPr>
        </p:nvSpPr>
        <p:spPr>
          <a:xfrm>
            <a:off x="917575" y="744538"/>
            <a:ext cx="4962525" cy="3722687"/>
          </a:xfrm>
          <a:ln/>
        </p:spPr>
      </p:sp>
      <p:sp>
        <p:nvSpPr>
          <p:cNvPr id="815107" name="Rectangle 2051"/>
          <p:cNvSpPr>
            <a:spLocks noGrp="1" noChangeArrowheads="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txBox="1">
            <a:spLocks noGrp="1" noChangeArrowheads="1"/>
          </p:cNvSpPr>
          <p:nvPr/>
        </p:nvSpPr>
        <p:spPr bwMode="auto">
          <a:xfrm>
            <a:off x="3852863" y="9431338"/>
            <a:ext cx="2944812" cy="495300"/>
          </a:xfrm>
          <a:prstGeom prst="rect">
            <a:avLst/>
          </a:prstGeom>
          <a:noFill/>
          <a:ln w="9525">
            <a:noFill/>
            <a:miter lim="800000"/>
            <a:headEnd/>
            <a:tailEnd/>
          </a:ln>
        </p:spPr>
        <p:txBody>
          <a:bodyPr lIns="92188" tIns="46094" rIns="92188" bIns="46094" anchor="b"/>
          <a:lstStyle/>
          <a:p>
            <a:pPr algn="r" defTabSz="922338" eaLnBrk="0" hangingPunct="0"/>
            <a:fld id="{9D36A9EB-9278-412D-94BC-2D6E03BB6870}" type="slidenum">
              <a:rPr lang="he-IL" sz="1300" b="1">
                <a:latin typeface="Arial" charset="0"/>
              </a:rPr>
              <a:pPr algn="r" defTabSz="922338" eaLnBrk="0" hangingPunct="0"/>
              <a:t>21</a:t>
            </a:fld>
            <a:endParaRPr lang="en-US" sz="1300" b="1">
              <a:latin typeface="Arial" charset="0"/>
            </a:endParaRPr>
          </a:p>
        </p:txBody>
      </p:sp>
      <p:sp>
        <p:nvSpPr>
          <p:cNvPr id="98306" name="Rectangle 2"/>
          <p:cNvSpPr>
            <a:spLocks noGrp="1" noRot="1" noChangeAspect="1" noChangeArrowheads="1" noTextEdit="1"/>
          </p:cNvSpPr>
          <p:nvPr>
            <p:ph type="sldImg"/>
          </p:nvPr>
        </p:nvSpPr>
        <p:spPr>
          <a:xfrm>
            <a:off x="919163" y="746125"/>
            <a:ext cx="4960937" cy="3721100"/>
          </a:xfrm>
          <a:ln/>
        </p:spPr>
      </p:sp>
      <p:sp>
        <p:nvSpPr>
          <p:cNvPr id="98307" name="Rectangle 3"/>
          <p:cNvSpPr>
            <a:spLocks noGrp="1" noChangeArrowheads="1"/>
          </p:cNvSpPr>
          <p:nvPr>
            <p:ph type="body" idx="1"/>
          </p:nvPr>
        </p:nvSpPr>
        <p:spPr>
          <a:xfrm>
            <a:off x="906463" y="4714875"/>
            <a:ext cx="4984750" cy="4465638"/>
          </a:xfrm>
          <a:noFill/>
          <a:ln/>
        </p:spPr>
        <p:txBody>
          <a:bodyPr lIns="92188" tIns="46094" rIns="92188" bIns="46094"/>
          <a:lstStyle/>
          <a:p>
            <a:pPr eaLnBrk="1" hangingPunct="1"/>
            <a:endParaRPr lang="en-US" smtClean="0">
              <a:latin typeface="Arial" charset="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txBox="1">
            <a:spLocks noGrp="1" noChangeArrowheads="1"/>
          </p:cNvSpPr>
          <p:nvPr/>
        </p:nvSpPr>
        <p:spPr bwMode="auto">
          <a:xfrm>
            <a:off x="3852863" y="9431338"/>
            <a:ext cx="2944812" cy="495300"/>
          </a:xfrm>
          <a:prstGeom prst="rect">
            <a:avLst/>
          </a:prstGeom>
          <a:noFill/>
          <a:ln w="9525">
            <a:noFill/>
            <a:miter lim="800000"/>
            <a:headEnd/>
            <a:tailEnd/>
          </a:ln>
        </p:spPr>
        <p:txBody>
          <a:bodyPr lIns="92188" tIns="46094" rIns="92188" bIns="46094" anchor="b"/>
          <a:lstStyle/>
          <a:p>
            <a:pPr algn="r" defTabSz="922338" eaLnBrk="0" hangingPunct="0"/>
            <a:fld id="{63ECACD9-E16B-4050-B3A4-ACE2C8E051E8}" type="slidenum">
              <a:rPr lang="he-IL" sz="1300" b="1">
                <a:latin typeface="Arial" charset="0"/>
              </a:rPr>
              <a:pPr algn="r" defTabSz="922338" eaLnBrk="0" hangingPunct="0"/>
              <a:t>22</a:t>
            </a:fld>
            <a:endParaRPr lang="en-US" sz="1300" b="1">
              <a:latin typeface="Arial" charset="0"/>
            </a:endParaRPr>
          </a:p>
        </p:txBody>
      </p:sp>
      <p:sp>
        <p:nvSpPr>
          <p:cNvPr id="63490" name="Rectangle 2"/>
          <p:cNvSpPr>
            <a:spLocks noGrp="1" noRot="1" noChangeAspect="1" noTextEdit="1"/>
          </p:cNvSpPr>
          <p:nvPr>
            <p:ph type="sldImg"/>
          </p:nvPr>
        </p:nvSpPr>
        <p:spPr>
          <a:xfrm>
            <a:off x="919163" y="744538"/>
            <a:ext cx="4960937" cy="3721100"/>
          </a:xfrm>
          <a:ln/>
        </p:spPr>
      </p:sp>
      <p:sp>
        <p:nvSpPr>
          <p:cNvPr id="63491" name="Rectangle 3"/>
          <p:cNvSpPr>
            <a:spLocks noGrp="1"/>
          </p:cNvSpPr>
          <p:nvPr>
            <p:ph type="body" idx="1"/>
          </p:nvPr>
        </p:nvSpPr>
        <p:spPr>
          <a:noFill/>
          <a:ln/>
        </p:spPr>
        <p:txBody>
          <a:bodyPr lIns="91135" tIns="45568" rIns="91135" bIns="45568"/>
          <a:lstStyle/>
          <a:p>
            <a:pPr eaLnBrk="1" hangingPunct="1"/>
            <a:endParaRPr lang="en-US" smtClean="0">
              <a:latin typeface="Arial" charset="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59BF72FD-7C7D-4A33-B009-0BD9548BB44C}" type="slidenum">
              <a:rPr lang="en-US" smtClean="0"/>
              <a:pPr/>
              <a:t>23</a:t>
            </a:fld>
            <a:endParaRPr lang="en-US" smtClean="0"/>
          </a:p>
        </p:txBody>
      </p:sp>
      <p:sp>
        <p:nvSpPr>
          <p:cNvPr id="55299" name="Rectangle 2"/>
          <p:cNvSpPr>
            <a:spLocks noGrp="1" noRot="1" noChangeAspect="1" noChangeArrowheads="1" noTextEdit="1"/>
          </p:cNvSpPr>
          <p:nvPr>
            <p:ph type="sldImg"/>
          </p:nvPr>
        </p:nvSpPr>
        <p:spPr>
          <a:xfrm>
            <a:off x="919163" y="744538"/>
            <a:ext cx="4960937" cy="3722687"/>
          </a:xfrm>
          <a:ln/>
        </p:spPr>
      </p:sp>
      <p:sp>
        <p:nvSpPr>
          <p:cNvPr id="55300" name="Rectangle 3"/>
          <p:cNvSpPr>
            <a:spLocks noGrp="1" noChangeArrowheads="1"/>
          </p:cNvSpPr>
          <p:nvPr>
            <p:ph type="body" idx="1"/>
          </p:nvPr>
        </p:nvSpPr>
        <p:spPr>
          <a:noFill/>
          <a:ln/>
        </p:spPr>
        <p:txBody>
          <a:bodyPr/>
          <a:lstStyle/>
          <a:p>
            <a:pPr eaLnBrk="1" hangingPunct="1"/>
            <a:r>
              <a:rPr lang="en-US" dirty="0" smtClean="0"/>
              <a:t>Multiple thermal therapies have been put into practice</a:t>
            </a:r>
            <a:r>
              <a:rPr lang="en-US" baseline="0" dirty="0" smtClean="0"/>
              <a:t> world wide , the advantage of </a:t>
            </a:r>
            <a:r>
              <a:rPr lang="en-US" baseline="0" dirty="0" err="1" smtClean="0"/>
              <a:t>MRfFUS</a:t>
            </a:r>
            <a:r>
              <a:rPr lang="en-US" baseline="0" dirty="0" smtClean="0"/>
              <a:t> OVER ATHER TECNOLOGIES</a:t>
            </a:r>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550863" y="407988"/>
            <a:ext cx="5686425" cy="4265612"/>
          </a:xfrm>
          <a:ln/>
        </p:spPr>
      </p:sp>
      <p:sp>
        <p:nvSpPr>
          <p:cNvPr id="55299" name="Rectangle 3"/>
          <p:cNvSpPr>
            <a:spLocks noGrp="1" noChangeArrowheads="1"/>
          </p:cNvSpPr>
          <p:nvPr>
            <p:ph type="body" idx="1"/>
          </p:nvPr>
        </p:nvSpPr>
        <p:spPr>
          <a:xfrm>
            <a:off x="829627" y="5000717"/>
            <a:ext cx="5288282" cy="4181426"/>
          </a:xfrm>
          <a:noFill/>
        </p:spPr>
        <p:txBody>
          <a:bodyPr/>
          <a:lstStyle/>
          <a:p>
            <a:r>
              <a:rPr lang="en-US" dirty="0" smtClean="0"/>
              <a:t>DOC </a:t>
            </a:r>
            <a:r>
              <a:rPr lang="en-US" sz="1100" dirty="0">
                <a:solidFill>
                  <a:srgbClr val="4157AD"/>
                </a:solidFill>
                <a:latin typeface="GE Inspira Pitch" pitchFamily="34" charset="0"/>
                <a:cs typeface="+mn-cs"/>
              </a:rPr>
              <a:t>1165181</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9E76FCA-83E0-4A10-9802-78B76EDB2E58}" type="slidenum">
              <a:rPr lang="he-IL"/>
              <a:pPr/>
              <a:t>25</a:t>
            </a:fld>
            <a:endParaRPr lang="en-US"/>
          </a:p>
        </p:txBody>
      </p:sp>
      <p:sp>
        <p:nvSpPr>
          <p:cNvPr id="39938" name="Rectangle 7"/>
          <p:cNvSpPr txBox="1">
            <a:spLocks noGrp="1" noChangeArrowheads="1"/>
          </p:cNvSpPr>
          <p:nvPr/>
        </p:nvSpPr>
        <p:spPr bwMode="auto">
          <a:xfrm>
            <a:off x="3852016" y="9428583"/>
            <a:ext cx="2944086" cy="496332"/>
          </a:xfrm>
          <a:prstGeom prst="rect">
            <a:avLst/>
          </a:prstGeom>
          <a:noFill/>
          <a:ln w="9525">
            <a:noFill/>
            <a:miter lim="800000"/>
            <a:headEnd/>
            <a:tailEnd/>
          </a:ln>
        </p:spPr>
        <p:txBody>
          <a:bodyPr lIns="91426" tIns="45711" rIns="91426" bIns="45711" anchor="b"/>
          <a:lstStyle/>
          <a:p>
            <a:pPr rtl="0"/>
            <a:fld id="{940D9278-D3F9-47BB-9043-603FA2AC3FC1}" type="slidenum">
              <a:rPr lang="en-US" sz="1300"/>
              <a:pPr rtl="0"/>
              <a:t>25</a:t>
            </a:fld>
            <a:endParaRPr lang="en-US" sz="1300"/>
          </a:p>
        </p:txBody>
      </p:sp>
      <p:sp>
        <p:nvSpPr>
          <p:cNvPr id="39939" name="Rectangle 2"/>
          <p:cNvSpPr>
            <a:spLocks noGrp="1" noRot="1" noChangeAspect="1" noChangeArrowheads="1" noTextEdit="1"/>
          </p:cNvSpPr>
          <p:nvPr>
            <p:ph type="sldImg"/>
          </p:nvPr>
        </p:nvSpPr>
        <p:spPr>
          <a:xfrm>
            <a:off x="919163" y="744538"/>
            <a:ext cx="4960937" cy="3722687"/>
          </a:xfrm>
          <a:ln/>
        </p:spPr>
      </p:sp>
      <p:sp>
        <p:nvSpPr>
          <p:cNvPr id="39940" name="Rectangle 3"/>
          <p:cNvSpPr>
            <a:spLocks noGrp="1" noChangeArrowheads="1"/>
          </p:cNvSpPr>
          <p:nvPr>
            <p:ph type="body" idx="1"/>
          </p:nvPr>
        </p:nvSpPr>
        <p:spPr/>
        <p:txBody>
          <a:bodyPr lIns="91426" tIns="45711" rIns="91426" bIns="45711"/>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txBox="1">
            <a:spLocks noGrp="1" noChangeArrowheads="1"/>
          </p:cNvSpPr>
          <p:nvPr/>
        </p:nvSpPr>
        <p:spPr bwMode="auto">
          <a:xfrm>
            <a:off x="3850443" y="9428583"/>
            <a:ext cx="2945659" cy="496332"/>
          </a:xfrm>
          <a:prstGeom prst="rect">
            <a:avLst/>
          </a:prstGeom>
          <a:noFill/>
          <a:ln w="9525">
            <a:noFill/>
            <a:miter lim="800000"/>
            <a:headEnd/>
            <a:tailEnd/>
          </a:ln>
          <a:effectLst/>
        </p:spPr>
        <p:txBody>
          <a:bodyPr lIns="87182" tIns="43592" rIns="87182" bIns="43592" anchor="b"/>
          <a:lstStyle/>
          <a:p>
            <a:pPr algn="r" defTabSz="873125"/>
            <a:fld id="{1A06FC4B-D2E2-4167-BBBF-A5B84007A9B4}" type="slidenum">
              <a:rPr lang="x-none" sz="1100">
                <a:solidFill>
                  <a:schemeClr val="tx1"/>
                </a:solidFill>
              </a:rPr>
              <a:pPr algn="r" defTabSz="873125"/>
              <a:t>26</a:t>
            </a:fld>
            <a:endParaRPr lang="en-US" sz="1100">
              <a:solidFill>
                <a:schemeClr val="tx1"/>
              </a:solidFill>
            </a:endParaRPr>
          </a:p>
        </p:txBody>
      </p:sp>
      <p:sp>
        <p:nvSpPr>
          <p:cNvPr id="384003" name="Rectangle 2"/>
          <p:cNvSpPr>
            <a:spLocks noGrp="1" noRot="1" noChangeAspect="1" noChangeArrowheads="1" noTextEdit="1"/>
          </p:cNvSpPr>
          <p:nvPr>
            <p:ph type="sldImg"/>
          </p:nvPr>
        </p:nvSpPr>
        <p:spPr bwMode="auto">
          <a:xfrm>
            <a:off x="919163" y="744538"/>
            <a:ext cx="4960937" cy="3722687"/>
          </a:xfrm>
          <a:noFill/>
          <a:ln>
            <a:solidFill>
              <a:srgbClr val="000000"/>
            </a:solidFill>
            <a:miter lim="800000"/>
            <a:headEnd/>
            <a:tailEnd/>
          </a:ln>
        </p:spPr>
      </p:sp>
      <p:sp>
        <p:nvSpPr>
          <p:cNvPr id="384004" name="Rectangle 3"/>
          <p:cNvSpPr>
            <a:spLocks noGrp="1" noChangeArrowheads="1"/>
          </p:cNvSpPr>
          <p:nvPr>
            <p:ph type="body" idx="1"/>
          </p:nvPr>
        </p:nvSpPr>
        <p:spPr bwMode="auto">
          <a:noFill/>
        </p:spPr>
        <p:txBody>
          <a:bodyPr wrap="square" lIns="87182" tIns="43592" rIns="87182" bIns="43592" numCol="1" anchor="t" anchorCtr="0" compatLnSpc="1">
            <a:prstTxWarp prst="textNoShape">
              <a:avLst/>
            </a:prstTxWarp>
          </a:bodyPr>
          <a:lstStyle/>
          <a:p>
            <a:endParaRPr lang="en-GB" smtClean="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32C1BAB-3C71-40A5-9A48-E5C7B464A371}" type="slidenum">
              <a:rPr lang="en-US" smtClean="0"/>
              <a:pPr/>
              <a:t>27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54B7B44-0676-47C3-A2E2-A4A44C9A300C}" type="slidenum">
              <a:rPr lang="he-IL"/>
              <a:pPr/>
              <a:t>28</a:t>
            </a:fld>
            <a:endParaRPr lang="en-US" dirty="0"/>
          </a:p>
        </p:txBody>
      </p:sp>
      <p:sp>
        <p:nvSpPr>
          <p:cNvPr id="35842" name="Rectangle 7"/>
          <p:cNvSpPr txBox="1">
            <a:spLocks noGrp="1" noChangeArrowheads="1"/>
          </p:cNvSpPr>
          <p:nvPr/>
        </p:nvSpPr>
        <p:spPr bwMode="auto">
          <a:xfrm>
            <a:off x="3852016" y="9428583"/>
            <a:ext cx="2944086" cy="496332"/>
          </a:xfrm>
          <a:prstGeom prst="rect">
            <a:avLst/>
          </a:prstGeom>
          <a:noFill/>
          <a:ln w="9525">
            <a:noFill/>
            <a:miter lim="800000"/>
            <a:headEnd/>
            <a:tailEnd/>
          </a:ln>
        </p:spPr>
        <p:txBody>
          <a:bodyPr lIns="91426" tIns="45711" rIns="91426" bIns="45711" anchor="b"/>
          <a:lstStyle/>
          <a:p>
            <a:pPr rtl="0"/>
            <a:fld id="{74DE4649-1F24-4E9F-A0AC-F5542FE976AE}" type="slidenum">
              <a:rPr lang="en-US" sz="1300"/>
              <a:pPr rtl="0"/>
              <a:t>28</a:t>
            </a:fld>
            <a:endParaRPr lang="en-US" sz="1300" dirty="0"/>
          </a:p>
        </p:txBody>
      </p:sp>
      <p:sp>
        <p:nvSpPr>
          <p:cNvPr id="35843" name="Rectangle 2"/>
          <p:cNvSpPr>
            <a:spLocks noGrp="1" noRot="1" noChangeAspect="1" noChangeArrowheads="1" noTextEdit="1"/>
          </p:cNvSpPr>
          <p:nvPr>
            <p:ph type="sldImg"/>
          </p:nvPr>
        </p:nvSpPr>
        <p:spPr>
          <a:xfrm>
            <a:off x="919163" y="744538"/>
            <a:ext cx="4960937" cy="3722687"/>
          </a:xfrm>
          <a:ln/>
        </p:spPr>
      </p:sp>
      <p:sp>
        <p:nvSpPr>
          <p:cNvPr id="35844" name="Rectangle 3"/>
          <p:cNvSpPr>
            <a:spLocks noGrp="1" noChangeArrowheads="1"/>
          </p:cNvSpPr>
          <p:nvPr>
            <p:ph type="body" idx="1"/>
          </p:nvPr>
        </p:nvSpPr>
        <p:spPr/>
        <p:txBody>
          <a:bodyPr lIns="91426" tIns="45711" rIns="91426" bIns="45711"/>
          <a:lstStyle/>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32C1BAB-3C71-40A5-9A48-E5C7B464A371}" type="slidenum">
              <a:rPr lang="en-US" smtClean="0"/>
              <a:pPr/>
              <a:t>30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550863" y="407988"/>
            <a:ext cx="5686425" cy="4265612"/>
          </a:xfrm>
          <a:ln/>
        </p:spPr>
      </p:sp>
      <p:sp>
        <p:nvSpPr>
          <p:cNvPr id="55299" name="Rectangle 3"/>
          <p:cNvSpPr>
            <a:spLocks noGrp="1" noChangeArrowheads="1"/>
          </p:cNvSpPr>
          <p:nvPr>
            <p:ph type="body" idx="1"/>
          </p:nvPr>
        </p:nvSpPr>
        <p:spPr>
          <a:xfrm>
            <a:off x="829627" y="5000717"/>
            <a:ext cx="5288282" cy="4181426"/>
          </a:xfrm>
          <a:noFill/>
        </p:spPr>
        <p:txBody>
          <a:bodyPr/>
          <a:lstStyle/>
          <a:p>
            <a:r>
              <a:rPr lang="en-US" dirty="0" smtClean="0"/>
              <a:t>DOC </a:t>
            </a:r>
            <a:r>
              <a:rPr lang="en-US" sz="1100" dirty="0">
                <a:solidFill>
                  <a:srgbClr val="4157AD"/>
                </a:solidFill>
                <a:latin typeface="GE Inspira Pitch" pitchFamily="34" charset="0"/>
                <a:cs typeface="+mn-cs"/>
              </a:rPr>
              <a:t>1165181</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r>
              <a:rPr lang="en-US" dirty="0" smtClean="0"/>
              <a:t>We describe an in vitro fertilization (IVF) pregnancy and delivery after magnetic resonance-guided focused ultrasound (MRgFUS) for a symptomatic uterine fibroid. </a:t>
            </a:r>
            <a:endParaRPr lang="en-US" dirty="0"/>
          </a:p>
        </p:txBody>
      </p:sp>
      <p:sp>
        <p:nvSpPr>
          <p:cNvPr id="4" name="Slide Number Placeholder 3"/>
          <p:cNvSpPr>
            <a:spLocks noGrp="1"/>
          </p:cNvSpPr>
          <p:nvPr>
            <p:ph type="sldNum" sz="quarter" idx="10"/>
          </p:nvPr>
        </p:nvSpPr>
        <p:spPr/>
        <p:txBody>
          <a:bodyPr/>
          <a:lstStyle/>
          <a:p>
            <a:fld id="{D32C1BAB-3C71-40A5-9A48-E5C7B464A371}" type="slidenum">
              <a:rPr lang="en-US" smtClean="0"/>
              <a:pPr/>
              <a:t>31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EE14C7D4-82F4-4A34-9A71-D234E6864F66}" type="slidenum">
              <a:rPr lang="en-US" smtClean="0"/>
              <a:pPr/>
              <a:t>32</a:t>
            </a:fld>
            <a:endParaRPr lang="en-US" smtClean="0"/>
          </a:p>
        </p:txBody>
      </p:sp>
      <p:sp>
        <p:nvSpPr>
          <p:cNvPr id="70659" name="Rectangle 2"/>
          <p:cNvSpPr>
            <a:spLocks noGrp="1" noRot="1" noChangeAspect="1" noChangeArrowheads="1" noTextEdit="1"/>
          </p:cNvSpPr>
          <p:nvPr>
            <p:ph type="sldImg"/>
          </p:nvPr>
        </p:nvSpPr>
        <p:spPr>
          <a:xfrm>
            <a:off x="919163" y="744538"/>
            <a:ext cx="4960937" cy="3722687"/>
          </a:xfrm>
          <a:solidFill>
            <a:srgbClr val="FFFFFF"/>
          </a:solidFill>
          <a:ln/>
        </p:spPr>
      </p:sp>
      <p:sp>
        <p:nvSpPr>
          <p:cNvPr id="70660" name="Rectangle 3"/>
          <p:cNvSpPr>
            <a:spLocks noGrp="1" noChangeArrowheads="1"/>
          </p:cNvSpPr>
          <p:nvPr>
            <p:ph type="body" idx="1"/>
          </p:nvPr>
        </p:nvSpPr>
        <p:spPr>
          <a:solidFill>
            <a:srgbClr val="FFFFFF"/>
          </a:solidFill>
          <a:ln>
            <a:solidFill>
              <a:srgbClr val="000000"/>
            </a:solidFill>
          </a:ln>
        </p:spPr>
        <p:txBody>
          <a:bodyPr lIns="86941" tIns="43471" rIns="86941" bIns="43471"/>
          <a:lstStyle/>
          <a:p>
            <a:pPr eaLnBrk="1" hangingPunct="1"/>
            <a:r>
              <a:rPr lang="en-US" dirty="0" smtClean="0"/>
              <a:t>Since we were limited in the pivotal trial to women who were family complete, we decided to investigate whether or not women treated with MRgFUS could get pregnant and carry a baby to term without undo difficulty.</a:t>
            </a:r>
          </a:p>
          <a:p>
            <a:pPr eaLnBrk="1" hangingPunct="1"/>
            <a:r>
              <a:rPr lang="en-US" dirty="0" smtClean="0"/>
              <a:t>As we do not cause any damage to the uterus ( no adhesions, etc) there should be no reason to prevent this. The initial results support this view.</a:t>
            </a:r>
          </a:p>
          <a:p>
            <a:pPr eaLnBrk="1" hangingPunct="1"/>
            <a:r>
              <a:rPr lang="en-US" dirty="0" smtClean="0"/>
              <a:t>Two patients suffered adverse effects – one had severe bleeding following additional </a:t>
            </a:r>
            <a:r>
              <a:rPr lang="en-US" dirty="0" err="1" smtClean="0"/>
              <a:t>myomectomy</a:t>
            </a:r>
            <a:r>
              <a:rPr lang="en-US" dirty="0" smtClean="0"/>
              <a:t> procedure and the second non-complete placenta removal.  Both are considered unrelated to the MRgFUS treatment.</a:t>
            </a:r>
          </a:p>
          <a:p>
            <a:pPr eaLnBrk="1" hangingPunct="1"/>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4241" name="Rectangle 7"/>
          <p:cNvSpPr txBox="1">
            <a:spLocks noGrp="1" noChangeArrowheads="1"/>
          </p:cNvSpPr>
          <p:nvPr/>
        </p:nvSpPr>
        <p:spPr bwMode="auto">
          <a:xfrm>
            <a:off x="3851275" y="9428163"/>
            <a:ext cx="2944813" cy="496887"/>
          </a:xfrm>
          <a:prstGeom prst="rect">
            <a:avLst/>
          </a:prstGeom>
          <a:noFill/>
          <a:ln w="9525">
            <a:noFill/>
            <a:miter lim="800000"/>
            <a:headEnd/>
            <a:tailEnd/>
          </a:ln>
        </p:spPr>
        <p:txBody>
          <a:bodyPr lIns="91419" tIns="45707" rIns="91419" bIns="45707" anchor="b"/>
          <a:lstStyle/>
          <a:p>
            <a:pPr algn="r"/>
            <a:fld id="{CAF9AEBD-9A2F-415E-B523-DAB140AA89AF}" type="slidenum">
              <a:rPr lang="he-IL" sz="1300">
                <a:latin typeface="Arial" charset="0"/>
              </a:rPr>
              <a:pPr algn="r"/>
              <a:t>34</a:t>
            </a:fld>
            <a:endParaRPr lang="en-US" sz="1300">
              <a:latin typeface="Arial" charset="0"/>
            </a:endParaRPr>
          </a:p>
        </p:txBody>
      </p:sp>
      <p:sp>
        <p:nvSpPr>
          <p:cNvPr id="1674242" name="Rectangle 2"/>
          <p:cNvSpPr>
            <a:spLocks noGrp="1" noRot="1" noChangeAspect="1" noChangeArrowheads="1" noTextEdit="1"/>
          </p:cNvSpPr>
          <p:nvPr>
            <p:ph type="sldImg"/>
          </p:nvPr>
        </p:nvSpPr>
        <p:spPr>
          <a:xfrm>
            <a:off x="917575" y="744538"/>
            <a:ext cx="4964113" cy="3722687"/>
          </a:xfrm>
          <a:ln/>
        </p:spPr>
      </p:sp>
      <p:sp>
        <p:nvSpPr>
          <p:cNvPr id="1674243" name="Rectangle 3"/>
          <p:cNvSpPr>
            <a:spLocks noGrp="1" noChangeArrowheads="1"/>
          </p:cNvSpPr>
          <p:nvPr>
            <p:ph type="body" idx="1"/>
          </p:nvPr>
        </p:nvSpPr>
        <p:spPr>
          <a:noFill/>
          <a:ln/>
        </p:spPr>
        <p:txBody>
          <a:bodyPr lIns="91419" tIns="45707" rIns="91419" bIns="45707"/>
          <a:lstStyle/>
          <a:p>
            <a:endParaRPr lang="en-US" smtClean="0">
              <a:latin typeface="Arial" charset="0"/>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8817" name="Rectangle 2"/>
          <p:cNvSpPr>
            <a:spLocks noGrp="1" noRot="1" noChangeAspect="1" noChangeArrowheads="1" noTextEdit="1"/>
          </p:cNvSpPr>
          <p:nvPr>
            <p:ph type="sldImg"/>
          </p:nvPr>
        </p:nvSpPr>
        <p:spPr>
          <a:xfrm>
            <a:off x="917575" y="744538"/>
            <a:ext cx="4962525" cy="3722687"/>
          </a:xfrm>
          <a:ln/>
        </p:spPr>
      </p:sp>
      <p:sp>
        <p:nvSpPr>
          <p:cNvPr id="1698818" name="Rectangle 3"/>
          <p:cNvSpPr>
            <a:spLocks noGrp="1" noChangeArrowheads="1"/>
          </p:cNvSpPr>
          <p:nvPr>
            <p:ph type="body" idx="1"/>
          </p:nvPr>
        </p:nvSpPr>
        <p:spPr>
          <a:xfrm>
            <a:off x="906463" y="4714875"/>
            <a:ext cx="4984750" cy="4467225"/>
          </a:xfrm>
          <a:noFill/>
          <a:ln/>
        </p:spPr>
        <p:txBody>
          <a:bodyPr/>
          <a:lstStyle/>
          <a:p>
            <a:endParaRPr lang="en-US" smtClean="0">
              <a:latin typeface="Arial" charset="0"/>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93C9A0-92B5-480E-B6FE-A8013912D585}" type="slidenum">
              <a:rPr lang="he-IL"/>
              <a:pPr/>
              <a:t>41</a:t>
            </a:fld>
            <a:endParaRPr lang="en-US"/>
          </a:p>
        </p:txBody>
      </p:sp>
      <p:sp>
        <p:nvSpPr>
          <p:cNvPr id="53250" name="Rectangle 2"/>
          <p:cNvSpPr>
            <a:spLocks noGrp="1" noRot="1" noChangeAspect="1" noChangeArrowheads="1" noTextEdit="1"/>
          </p:cNvSpPr>
          <p:nvPr>
            <p:ph type="sldImg"/>
          </p:nvPr>
        </p:nvSpPr>
        <p:spPr>
          <a:xfrm>
            <a:off x="919163" y="744538"/>
            <a:ext cx="4960937" cy="3722687"/>
          </a:xfrm>
          <a:ln/>
        </p:spPr>
      </p:sp>
      <p:sp>
        <p:nvSpPr>
          <p:cNvPr id="5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32C1BAB-3C71-40A5-9A48-E5C7B464A371}" type="slidenum">
              <a:rPr lang="en-US" smtClean="0"/>
              <a:pPr/>
              <a:t>42</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EB843018-374B-4F3C-8CDE-38EDDE45D348}" type="slidenum">
              <a:rPr lang="en-US" smtClean="0"/>
              <a:pPr/>
              <a:t>43</a:t>
            </a:fld>
            <a:endParaRPr lang="en-US" smtClean="0"/>
          </a:p>
        </p:txBody>
      </p:sp>
      <p:sp>
        <p:nvSpPr>
          <p:cNvPr id="82947" name="Rectangle 2"/>
          <p:cNvSpPr>
            <a:spLocks noGrp="1" noRot="1" noChangeAspect="1" noChangeArrowheads="1" noTextEdit="1"/>
          </p:cNvSpPr>
          <p:nvPr>
            <p:ph type="sldImg"/>
          </p:nvPr>
        </p:nvSpPr>
        <p:spPr>
          <a:xfrm>
            <a:off x="915988" y="744538"/>
            <a:ext cx="4965700" cy="3725862"/>
          </a:xfrm>
          <a:solidFill>
            <a:srgbClr val="FFFFFF"/>
          </a:solidFill>
          <a:ln/>
        </p:spPr>
      </p:sp>
      <p:sp>
        <p:nvSpPr>
          <p:cNvPr id="82948" name="Rectangle 3"/>
          <p:cNvSpPr>
            <a:spLocks noGrp="1" noChangeArrowheads="1"/>
          </p:cNvSpPr>
          <p:nvPr>
            <p:ph type="body" idx="1"/>
          </p:nvPr>
        </p:nvSpPr>
        <p:spPr>
          <a:xfrm>
            <a:off x="679768" y="4715667"/>
            <a:ext cx="5438140" cy="4466303"/>
          </a:xfrm>
          <a:solidFill>
            <a:srgbClr val="FFFFFF"/>
          </a:solidFill>
          <a:ln>
            <a:solidFill>
              <a:srgbClr val="000000"/>
            </a:solidFill>
          </a:ln>
        </p:spPr>
        <p:txBody>
          <a:bodyPr/>
          <a:lstStyle/>
          <a:p>
            <a:pPr eaLnBrk="1" hangingPunct="1"/>
            <a:r>
              <a:rPr lang="en-US" smtClean="0"/>
              <a:t>We were required to list all adverse events, whether related to treatment or not, but had very low rate in general. Regarding the significant, based on what we learned have changed the protocol and pre-treatment( i.e. carefully shaving patients pelvic area) so that we minimize the risks of these, and have seen very few significant adverse events since. </a:t>
            </a:r>
          </a:p>
          <a:p>
            <a:pPr eaLnBrk="1" hangingPunct="1"/>
            <a:r>
              <a:rPr lang="en-US" smtClean="0"/>
              <a:t>Following treatment patient do not suffer pain usually (as is common in UAE). </a:t>
            </a:r>
          </a:p>
          <a:p>
            <a:pPr eaLnBrk="1" hangingPunct="1"/>
            <a:r>
              <a:rPr lang="en-US" smtClean="0"/>
              <a:t>Compared to surgery this complications are really negligible.</a:t>
            </a:r>
          </a:p>
          <a:p>
            <a:pPr eaLnBrk="1" hangingPunct="1"/>
            <a:r>
              <a:rPr lang="en-US" smtClean="0"/>
              <a:t>These results are from a Post Marketing Surveillance FDA study of 160 patients in the US.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txBox="1">
            <a:spLocks noGrp="1" noChangeArrowheads="1"/>
          </p:cNvSpPr>
          <p:nvPr/>
        </p:nvSpPr>
        <p:spPr bwMode="auto">
          <a:xfrm>
            <a:off x="1588" y="9428163"/>
            <a:ext cx="2946400" cy="496887"/>
          </a:xfrm>
          <a:prstGeom prst="rect">
            <a:avLst/>
          </a:prstGeom>
          <a:noFill/>
          <a:ln w="9525">
            <a:noFill/>
            <a:miter lim="800000"/>
            <a:headEnd/>
            <a:tailEnd/>
          </a:ln>
        </p:spPr>
        <p:txBody>
          <a:bodyPr anchor="b"/>
          <a:lstStyle/>
          <a:p>
            <a:pPr rtl="1"/>
            <a:fld id="{C0FE63F2-4CAC-4B3E-8AB7-1B35D6C61C5A}" type="slidenum">
              <a:rPr lang="he-IL">
                <a:latin typeface="Arial" charset="0"/>
              </a:rPr>
              <a:pPr rtl="1"/>
              <a:t>44</a:t>
            </a:fld>
            <a:endParaRPr lang="en-US">
              <a:latin typeface="Arial" charset="0"/>
            </a:endParaRPr>
          </a:p>
        </p:txBody>
      </p:sp>
      <p:sp>
        <p:nvSpPr>
          <p:cNvPr id="61442" name="Rectangle 2"/>
          <p:cNvSpPr>
            <a:spLocks noGrp="1" noRot="1" noChangeAspect="1" noTextEdit="1"/>
          </p:cNvSpPr>
          <p:nvPr>
            <p:ph type="sldImg"/>
          </p:nvPr>
        </p:nvSpPr>
        <p:spPr>
          <a:xfrm>
            <a:off x="917575" y="744538"/>
            <a:ext cx="4962525" cy="3722687"/>
          </a:xfrm>
          <a:ln/>
        </p:spPr>
      </p:sp>
      <p:sp>
        <p:nvSpPr>
          <p:cNvPr id="61443" name="Rectangle 3"/>
          <p:cNvSpPr>
            <a:spLocks noGrp="1"/>
          </p:cNvSpPr>
          <p:nvPr>
            <p:ph type="body" idx="1"/>
          </p:nvPr>
        </p:nvSpPr>
        <p:spPr>
          <a:noFill/>
          <a:ln/>
        </p:spPr>
        <p:txBody>
          <a:bodyPr lIns="91433" tIns="45716" rIns="91433" bIns="45716"/>
          <a:lstStyle/>
          <a:p>
            <a:pPr eaLnBrk="1" hangingPunct="1"/>
            <a:endParaRPr lang="en-US" smtClean="0">
              <a:latin typeface="Arial" charset="0"/>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550863" y="407988"/>
            <a:ext cx="5686425" cy="4265612"/>
          </a:xfrm>
          <a:ln/>
        </p:spPr>
      </p:sp>
      <p:sp>
        <p:nvSpPr>
          <p:cNvPr id="55299" name="Rectangle 3"/>
          <p:cNvSpPr>
            <a:spLocks noGrp="1" noChangeArrowheads="1"/>
          </p:cNvSpPr>
          <p:nvPr>
            <p:ph type="body" idx="1"/>
          </p:nvPr>
        </p:nvSpPr>
        <p:spPr>
          <a:xfrm>
            <a:off x="829627" y="5000717"/>
            <a:ext cx="5288282" cy="4181426"/>
          </a:xfrm>
          <a:noFill/>
        </p:spPr>
        <p:txBody>
          <a:bodyPr/>
          <a:lstStyle/>
          <a:p>
            <a:r>
              <a:rPr lang="en-US" dirty="0" smtClean="0"/>
              <a:t>DOC </a:t>
            </a:r>
            <a:r>
              <a:rPr lang="en-US" sz="1100" dirty="0">
                <a:solidFill>
                  <a:srgbClr val="4157AD"/>
                </a:solidFill>
                <a:latin typeface="GE Inspira Pitch" pitchFamily="34" charset="0"/>
                <a:cs typeface="+mn-cs"/>
              </a:rPr>
              <a:t>1165181</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550863" y="407988"/>
            <a:ext cx="5686425" cy="4265612"/>
          </a:xfrm>
          <a:ln/>
        </p:spPr>
      </p:sp>
      <p:sp>
        <p:nvSpPr>
          <p:cNvPr id="55299" name="Rectangle 3"/>
          <p:cNvSpPr>
            <a:spLocks noGrp="1" noChangeArrowheads="1"/>
          </p:cNvSpPr>
          <p:nvPr>
            <p:ph type="body" idx="1"/>
          </p:nvPr>
        </p:nvSpPr>
        <p:spPr>
          <a:xfrm>
            <a:off x="829627" y="5000717"/>
            <a:ext cx="5288282" cy="4181426"/>
          </a:xfrm>
          <a:noFill/>
        </p:spPr>
        <p:txBody>
          <a:bodyPr/>
          <a:lstStyle/>
          <a:p>
            <a:r>
              <a:rPr lang="en-US" dirty="0" smtClean="0"/>
              <a:t>DOC </a:t>
            </a:r>
            <a:r>
              <a:rPr lang="en-US" sz="1100" dirty="0">
                <a:solidFill>
                  <a:srgbClr val="4157AD"/>
                </a:solidFill>
                <a:latin typeface="GE Inspira Pitch" pitchFamily="34" charset="0"/>
                <a:cs typeface="+mn-cs"/>
              </a:rPr>
              <a:t>1165181</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550863" y="407988"/>
            <a:ext cx="5686425" cy="4265612"/>
          </a:xfrm>
          <a:ln/>
        </p:spPr>
      </p:sp>
      <p:sp>
        <p:nvSpPr>
          <p:cNvPr id="55299" name="Rectangle 3"/>
          <p:cNvSpPr>
            <a:spLocks noGrp="1" noChangeArrowheads="1"/>
          </p:cNvSpPr>
          <p:nvPr>
            <p:ph type="body" idx="1"/>
          </p:nvPr>
        </p:nvSpPr>
        <p:spPr>
          <a:xfrm>
            <a:off x="829627" y="5000717"/>
            <a:ext cx="5288282" cy="4181426"/>
          </a:xfrm>
          <a:noFill/>
        </p:spPr>
        <p:txBody>
          <a:bodyPr/>
          <a:lstStyle/>
          <a:p>
            <a:r>
              <a:rPr lang="en-US" dirty="0" smtClean="0"/>
              <a:t>DOC </a:t>
            </a:r>
            <a:r>
              <a:rPr lang="en-US" sz="1100" dirty="0">
                <a:solidFill>
                  <a:srgbClr val="4157AD"/>
                </a:solidFill>
                <a:latin typeface="GE Inspira Pitch" pitchFamily="34" charset="0"/>
                <a:cs typeface="+mn-cs"/>
              </a:rPr>
              <a:t>1165181</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a:xfrm>
            <a:off x="917575" y="744538"/>
            <a:ext cx="4962525" cy="3722687"/>
          </a:xfrm>
          <a:ln/>
        </p:spPr>
      </p:sp>
      <p:sp>
        <p:nvSpPr>
          <p:cNvPr id="59394" name="Rectangle 3"/>
          <p:cNvSpPr>
            <a:spLocks noGrp="1" noChangeArrowheads="1"/>
          </p:cNvSpPr>
          <p:nvPr>
            <p:ph type="body" idx="1"/>
          </p:nvPr>
        </p:nvSpPr>
        <p:spPr>
          <a:noFill/>
          <a:ln/>
        </p:spPr>
        <p:txBody>
          <a:bodyPr/>
          <a:lstStyle/>
          <a:p>
            <a:endParaRPr lang="en-US" smtClean="0">
              <a:latin typeface="Arial"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a:xfrm>
            <a:off x="919163" y="746125"/>
            <a:ext cx="4960937" cy="3721100"/>
          </a:xfrm>
          <a:ln/>
        </p:spPr>
      </p:sp>
      <p:sp>
        <p:nvSpPr>
          <p:cNvPr id="40962" name="Rectangle 3"/>
          <p:cNvSpPr>
            <a:spLocks noGrp="1" noChangeArrowheads="1"/>
          </p:cNvSpPr>
          <p:nvPr>
            <p:ph type="body" idx="1"/>
          </p:nvPr>
        </p:nvSpPr>
        <p:spPr>
          <a:xfrm>
            <a:off x="904875" y="4714875"/>
            <a:ext cx="4987925" cy="4465638"/>
          </a:xfrm>
          <a:noFill/>
          <a:ln/>
        </p:spPr>
        <p:txBody>
          <a:bodyPr lIns="95562" tIns="47781" rIns="95562" bIns="47781"/>
          <a:lstStyle/>
          <a:p>
            <a:pPr algn="l"/>
            <a:r>
              <a:rPr lang="en-US" smtClean="0">
                <a:latin typeface="Arial" charset="0"/>
                <a:cs typeface="Arial" charset="0"/>
              </a:rPr>
              <a:t>The concept of Focused ultrasound has been investigated for many years, but only with the advent of MRI has it been able to be brought into clinical use. MR is critical for treatment planning and for real time thermal mapping of the treatment area and surrounding healthy tissue. Real time monitoring allows the clinician to monitor treatment – ensuring ablation of the the targeted tissue and condition of surrounding tissue. </a:t>
            </a:r>
          </a:p>
          <a:p>
            <a:pPr algn="l"/>
            <a:r>
              <a:rPr lang="en-US" smtClean="0">
                <a:latin typeface="Arial" charset="0"/>
                <a:cs typeface="Arial" charset="0"/>
              </a:rPr>
              <a:t>It has been labelled “star trek medicine” and has been awarded many awards for its potential to help mankind ( Wall St. Journal Technology award, European IST award, Economic Forum, etc. Business Week has called it “one of 25 ideas for a changing world.</a:t>
            </a:r>
          </a:p>
          <a:p>
            <a:pPr algn="l"/>
            <a:endParaRPr lang="en-US" smtClean="0">
              <a:latin typeface="Arial" charset="0"/>
              <a:cs typeface="Arial" charset="0"/>
            </a:endParaRPr>
          </a:p>
          <a:p>
            <a:pPr algn="l"/>
            <a:r>
              <a:rPr lang="en-US" smtClean="0">
                <a:latin typeface="Arial" charset="0"/>
                <a:cs typeface="Arial" charset="0"/>
              </a:rPr>
              <a:t>The animation shows how focused ultrasound is used to treat fibroids. The fibroid is identified and treated spot by spot until the total planned region is treated</a:t>
            </a:r>
          </a:p>
          <a:p>
            <a:endParaRPr lang="en-US" smtClean="0">
              <a:latin typeface="Arial" charset="0"/>
              <a:cs typeface="Arial" charset="0"/>
            </a:endParaRPr>
          </a:p>
          <a:p>
            <a:r>
              <a:rPr lang="en-US" smtClean="0">
                <a:latin typeface="Arial" charset="0"/>
                <a:cs typeface="Arial" charset="0"/>
              </a:rPr>
              <a:t>Focused ultrasound uses ultrasound energy,similar to that used in diagnostic imaging. When focused to deliver energy to a single point in the body, the intensity is higher and the temperature at the focal point rises to 60-80 degrees C, high enough to ablate the tissue. The focusing ensures that the energy density will be only at the focal point and low at other locations, and thus will not impact other tissues.</a:t>
            </a:r>
          </a:p>
          <a:p>
            <a:r>
              <a:rPr lang="en-US" smtClean="0">
                <a:latin typeface="Arial" charset="0"/>
                <a:cs typeface="Arial" charset="0"/>
              </a:rPr>
              <a:t>This animation shows the patient lying prone on the patient table entering the MR, with the transducer producing focused ultrasound beams, and its automated positioner correctly reaching each targeted spot. </a:t>
            </a:r>
          </a:p>
          <a:p>
            <a:endParaRPr lang="en-US" smtClean="0">
              <a:latin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txBox="1">
            <a:spLocks noGrp="1" noChangeArrowheads="1"/>
          </p:cNvSpPr>
          <p:nvPr/>
        </p:nvSpPr>
        <p:spPr bwMode="auto">
          <a:xfrm>
            <a:off x="1588" y="9428163"/>
            <a:ext cx="2946400" cy="496887"/>
          </a:xfrm>
          <a:prstGeom prst="rect">
            <a:avLst/>
          </a:prstGeom>
          <a:noFill/>
          <a:ln w="9525">
            <a:noFill/>
            <a:miter lim="800000"/>
            <a:headEnd/>
            <a:tailEnd/>
          </a:ln>
        </p:spPr>
        <p:txBody>
          <a:bodyPr anchor="b"/>
          <a:lstStyle/>
          <a:p>
            <a:pPr rtl="1"/>
            <a:fld id="{45F3AD31-341F-4A9B-AD6C-414607103DB1}" type="slidenum">
              <a:rPr lang="he-IL">
                <a:latin typeface="Arial" charset="0"/>
              </a:rPr>
              <a:pPr rtl="1"/>
              <a:t>10</a:t>
            </a:fld>
            <a:endParaRPr lang="en-US">
              <a:latin typeface="Arial" charset="0"/>
            </a:endParaRPr>
          </a:p>
        </p:txBody>
      </p:sp>
      <p:sp>
        <p:nvSpPr>
          <p:cNvPr id="43010" name="Rectangle 2"/>
          <p:cNvSpPr>
            <a:spLocks noGrp="1" noRot="1" noChangeAspect="1" noChangeArrowheads="1" noTextEdit="1"/>
          </p:cNvSpPr>
          <p:nvPr>
            <p:ph type="sldImg"/>
          </p:nvPr>
        </p:nvSpPr>
        <p:spPr>
          <a:xfrm>
            <a:off x="917575" y="744538"/>
            <a:ext cx="4964113" cy="3722687"/>
          </a:xfrm>
          <a:ln/>
        </p:spPr>
      </p:sp>
      <p:sp>
        <p:nvSpPr>
          <p:cNvPr id="43011" name="Rectangle 3"/>
          <p:cNvSpPr>
            <a:spLocks noGrp="1" noChangeArrowheads="1"/>
          </p:cNvSpPr>
          <p:nvPr>
            <p:ph type="body" idx="1"/>
          </p:nvPr>
        </p:nvSpPr>
        <p:spPr>
          <a:xfrm>
            <a:off x="906463" y="4714875"/>
            <a:ext cx="4984750" cy="4467225"/>
          </a:xfrm>
          <a:noFill/>
          <a:ln/>
        </p:spPr>
        <p:txBody>
          <a:bodyPr/>
          <a:lstStyle/>
          <a:p>
            <a:pPr eaLnBrk="1" hangingPunct="1"/>
            <a:r>
              <a:rPr lang="en-US" dirty="0" smtClean="0">
                <a:latin typeface="Arial" charset="0"/>
                <a:cs typeface="Arial" charset="0"/>
              </a:rPr>
              <a:t>The focused ultrasound beam is generated by a phased array transducer which is located in the patient table and passes through a water bath and gel pad which create acoustic coupling with the patient.</a:t>
            </a:r>
          </a:p>
          <a:p>
            <a:pPr eaLnBrk="1" hangingPunct="1"/>
            <a:r>
              <a:rPr lang="en-US" dirty="0" smtClean="0">
                <a:latin typeface="Arial" charset="0"/>
                <a:cs typeface="Arial" charset="0"/>
              </a:rPr>
              <a:t>The effect of focusing ultrasound energy is similar to that of using a magnifying glass to focus the sun’s energy on a single point. However, unlike light, ultrasound energy can easily pass through the skin and propagate through tissue to converge to a focal point inside the body. </a:t>
            </a:r>
          </a:p>
          <a:p>
            <a:pPr eaLnBrk="1" hangingPunct="1"/>
            <a:r>
              <a:rPr lang="en-US" dirty="0" smtClean="0">
                <a:latin typeface="Arial" charset="0"/>
                <a:cs typeface="Arial" charset="0"/>
              </a:rPr>
              <a:t>The focal point has the shape of a small bean. In few seconds, the tissue at the focus reaches a temperature level that causes cell destruction. The system then moves to another spot to ablate </a:t>
            </a:r>
            <a:r>
              <a:rPr lang="en-US" dirty="0" err="1" smtClean="0">
                <a:latin typeface="Arial" charset="0"/>
                <a:cs typeface="Arial" charset="0"/>
              </a:rPr>
              <a:t>it,until</a:t>
            </a:r>
            <a:r>
              <a:rPr lang="en-US" dirty="0" smtClean="0">
                <a:latin typeface="Arial" charset="0"/>
                <a:cs typeface="Arial" charset="0"/>
              </a:rPr>
              <a:t> all the planned spots are treated. </a:t>
            </a:r>
          </a:p>
          <a:p>
            <a:pPr eaLnBrk="1" hangingPunct="1"/>
            <a:r>
              <a:rPr lang="en-US" dirty="0" smtClean="0">
                <a:latin typeface="Arial" charset="0"/>
                <a:cs typeface="Arial" charset="0"/>
              </a:rPr>
              <a:t>The size of the </a:t>
            </a:r>
            <a:r>
              <a:rPr lang="en-US" dirty="0" err="1" smtClean="0">
                <a:latin typeface="Arial" charset="0"/>
                <a:cs typeface="Arial" charset="0"/>
              </a:rPr>
              <a:t>sonications</a:t>
            </a:r>
            <a:r>
              <a:rPr lang="en-US" dirty="0" smtClean="0">
                <a:latin typeface="Arial" charset="0"/>
                <a:cs typeface="Arial" charset="0"/>
              </a:rPr>
              <a:t> can be varied, depending on the size and depth of the focal volume to be treated, ranging from 1x2mm to 10x30 mm.</a:t>
            </a:r>
          </a:p>
          <a:p>
            <a:pPr eaLnBrk="1" hangingPunct="1"/>
            <a:endParaRPr lang="en-US" dirty="0" smtClean="0">
              <a:latin typeface="Arial" charset="0"/>
              <a:cs typeface="Arial" charset="0"/>
            </a:endParaRPr>
          </a:p>
          <a:p>
            <a:pPr eaLnBrk="1" hangingPunct="1"/>
            <a:endParaRPr lang="en-US" dirty="0" smtClean="0">
              <a:latin typeface="Arial" charset="0"/>
              <a:cs typeface="Arial" charset="0"/>
            </a:endParaRPr>
          </a:p>
          <a:p>
            <a:pPr eaLnBrk="1" hangingPunct="1"/>
            <a:endParaRPr lang="en-US" dirty="0" smtClean="0">
              <a:latin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FC84ED2F-4513-465F-9634-A4BEDAFFD555}" type="slidenum">
              <a:rPr lang="en-US" smtClean="0"/>
              <a:pPr/>
              <a:t>11</a:t>
            </a:fld>
            <a:endParaRPr lang="en-US" smtClean="0"/>
          </a:p>
        </p:txBody>
      </p:sp>
      <p:sp>
        <p:nvSpPr>
          <p:cNvPr id="58371" name="Rectangle 2"/>
          <p:cNvSpPr>
            <a:spLocks noGrp="1" noRot="1" noChangeAspect="1" noChangeArrowheads="1" noTextEdit="1"/>
          </p:cNvSpPr>
          <p:nvPr>
            <p:ph type="sldImg"/>
          </p:nvPr>
        </p:nvSpPr>
        <p:spPr>
          <a:xfrm>
            <a:off x="919163" y="744538"/>
            <a:ext cx="4960937" cy="3722687"/>
          </a:xfrm>
          <a:ln/>
        </p:spPr>
      </p:sp>
      <p:sp>
        <p:nvSpPr>
          <p:cNvPr id="58372" name="Rectangle 3"/>
          <p:cNvSpPr>
            <a:spLocks noGrp="1" noChangeArrowheads="1"/>
          </p:cNvSpPr>
          <p:nvPr>
            <p:ph type="body" idx="1"/>
          </p:nvPr>
        </p:nvSpPr>
        <p:spPr>
          <a:xfrm>
            <a:off x="1145534" y="4715667"/>
            <a:ext cx="4531783" cy="4466303"/>
          </a:xfrm>
          <a:noFill/>
          <a:ln/>
        </p:spPr>
        <p:txBody>
          <a:bodyPr/>
          <a:lstStyle/>
          <a:p>
            <a:pPr eaLnBrk="1" hangingPunct="1"/>
            <a:endParaRPr lang="en-US" sz="1400" dirty="0" smtClean="0">
              <a:latin typeface="GE Inspira"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CB420D-7ACE-4438-BE9A-3D7E4C05A8A5}" type="slidenum">
              <a:rPr lang="en-US"/>
              <a:pPr/>
              <a:t>13</a:t>
            </a:fld>
            <a:endParaRPr lang="en-US"/>
          </a:p>
        </p:txBody>
      </p:sp>
      <p:sp>
        <p:nvSpPr>
          <p:cNvPr id="817154" name="Rectangle 1026"/>
          <p:cNvSpPr>
            <a:spLocks noGrp="1" noRot="1" noChangeAspect="1" noChangeArrowheads="1" noTextEdit="1"/>
          </p:cNvSpPr>
          <p:nvPr>
            <p:ph type="sldImg"/>
          </p:nvPr>
        </p:nvSpPr>
        <p:spPr>
          <a:xfrm>
            <a:off x="917575" y="744538"/>
            <a:ext cx="4962525" cy="3722687"/>
          </a:xfrm>
          <a:ln/>
        </p:spPr>
      </p:sp>
      <p:sp>
        <p:nvSpPr>
          <p:cNvPr id="817155" name="Rectangle 1027"/>
          <p:cNvSpPr>
            <a:spLocks noGrp="1" noChangeArrowheads="1"/>
          </p:cNvSpPr>
          <p:nvPr>
            <p:ph type="body" idx="1"/>
          </p:nvPr>
        </p:nvSpPr>
        <p:spPr/>
        <p:txBody>
          <a:bodyPr/>
          <a:lstStyle/>
          <a:p>
            <a:pPr marL="228600" indent="-228600"/>
            <a:r>
              <a:rPr lang="en-US"/>
              <a:t>MR thermometry (temperature map and thermal dose) provides an accurate predictor of the amount of tissue ablation.</a:t>
            </a:r>
          </a:p>
          <a:p>
            <a:pPr marL="228600" indent="-228600"/>
            <a:r>
              <a:rPr lang="en-US"/>
              <a:t>You can see here:</a:t>
            </a:r>
          </a:p>
          <a:p>
            <a:pPr marL="228600" indent="-228600">
              <a:buFontTx/>
              <a:buAutoNum type="arabicParenR"/>
            </a:pPr>
            <a:r>
              <a:rPr lang="en-US"/>
              <a:t>Real time thermometry along the beam path provides detailed thermal information about the heating at the focus and its surroundings</a:t>
            </a:r>
          </a:p>
          <a:p>
            <a:pPr marL="228600" indent="-228600">
              <a:buFontTx/>
              <a:buAutoNum type="arabicParenR"/>
            </a:pPr>
            <a:r>
              <a:rPr lang="en-US"/>
              <a:t>Calculated thermal dose of the same spot</a:t>
            </a:r>
          </a:p>
          <a:p>
            <a:pPr marL="228600" indent="-228600">
              <a:buFontTx/>
              <a:buAutoNum type="arabicParenR"/>
            </a:pPr>
            <a:r>
              <a:rPr lang="en-US"/>
              <a:t>Actual pathological results of this spot</a:t>
            </a:r>
          </a:p>
          <a:p>
            <a:pPr marL="228600" indent="-228600">
              <a:buFontTx/>
              <a:buAutoNum type="arabicParenR"/>
            </a:pPr>
            <a:endParaRPr lang="en-US"/>
          </a:p>
          <a:p>
            <a:pPr marL="228600" indent="-228600"/>
            <a:r>
              <a:rPr lang="en-US"/>
              <a:t>Graph 1 shows the temperature rise during the sonication at the center of the spot (focus)</a:t>
            </a:r>
          </a:p>
          <a:p>
            <a:pPr marL="228600" indent="-228600"/>
            <a:r>
              <a:rPr lang="en-US"/>
              <a:t>Graph 2 shows the temperature rise at the margin of the focus</a:t>
            </a:r>
          </a:p>
          <a:p>
            <a:pPr marL="228600" indent="-228600"/>
            <a:r>
              <a:rPr lang="en-US"/>
              <a:t>Graph 3 shows the temperature rise 7 mm from the center, with almost no increase in temperature</a:t>
            </a:r>
          </a:p>
          <a:p>
            <a:pPr marL="228600" indent="-228600">
              <a:buFontTx/>
              <a:buAutoNum type="arabicParenR"/>
            </a:pPr>
            <a:endParaRPr lang="en-US"/>
          </a:p>
          <a:p>
            <a:pPr marL="228600" indent="-228600"/>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DFC8B2F4-43B3-424B-BCEF-ECD2F283F0CC}" type="slidenum">
              <a:rPr lang="en-US" smtClean="0"/>
              <a:pPr/>
              <a:t>15</a:t>
            </a:fld>
            <a:endParaRPr lang="en-US" smtClean="0"/>
          </a:p>
        </p:txBody>
      </p:sp>
      <p:sp>
        <p:nvSpPr>
          <p:cNvPr id="64515" name="Rectangle 2"/>
          <p:cNvSpPr>
            <a:spLocks noGrp="1" noRot="1" noChangeAspect="1" noChangeArrowheads="1" noTextEdit="1"/>
          </p:cNvSpPr>
          <p:nvPr>
            <p:ph type="sldImg"/>
          </p:nvPr>
        </p:nvSpPr>
        <p:spPr>
          <a:xfrm>
            <a:off x="549275" y="236538"/>
            <a:ext cx="5924550" cy="4443412"/>
          </a:xfrm>
          <a:ln/>
        </p:spPr>
      </p:sp>
      <p:sp>
        <p:nvSpPr>
          <p:cNvPr id="64516" name="Rectangle 3"/>
          <p:cNvSpPr>
            <a:spLocks noGrp="1" noChangeArrowheads="1"/>
          </p:cNvSpPr>
          <p:nvPr>
            <p:ph type="body" idx="1"/>
          </p:nvPr>
        </p:nvSpPr>
        <p:spPr>
          <a:xfrm>
            <a:off x="849710" y="4806188"/>
            <a:ext cx="5324845" cy="4440684"/>
          </a:xfrm>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e-IL" smtClean="0"/>
              <a:t>לחץ כדי לערוך סגנון כותרת משנה של תבנית בסיס</a:t>
            </a:r>
            <a:endParaRPr lang="he-IL"/>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F8BF922B-D108-4FB8-9E88-CCECE33B4070}" type="slidenum">
              <a:rPr lang="he-IL"/>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394F5FCD-AF19-4424-8CBF-9DDA481EA3A2}" type="slidenum">
              <a:rPr lang="he-IL"/>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171450"/>
            <a:ext cx="2057400" cy="5894388"/>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457200" y="-171450"/>
            <a:ext cx="6019800" cy="5894388"/>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A6F571A9-74CA-42FB-8BC3-3DD0BBC7EC69}" type="slidenum">
              <a:rPr lang="he-IL"/>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71450"/>
            <a:ext cx="8229600" cy="5894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110D0960-E7F7-4B52-B354-A8CFD5F8B3CA}" type="slidenum">
              <a:rPr lang="he-IL"/>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1969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96975"/>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563E40A4-4F6B-4361-AA62-5E9EE2378A59}" type="slidenum">
              <a:rPr lang="he-IL"/>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C5DCF0A0-65D7-4C57-B93C-35A1060D7433}" type="slidenum">
              <a:rPr lang="he-IL"/>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e-IL" smtClean="0"/>
              <a:t>לחץ כדי לערוך סגנונות טקסט של תבנית בסיס</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7D0D655C-7A29-4B8B-8D8F-26F393A16C1B}" type="slidenum">
              <a:rPr lang="he-IL"/>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457200" y="11969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4648200" y="11969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66A68E4E-63B6-44EF-A019-C265CB67A33E}" type="slidenum">
              <a:rPr lang="he-IL"/>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4638"/>
            <a:ext cx="8229600" cy="1143000"/>
          </a:xfrm>
        </p:spPr>
        <p:txBody>
          <a:bodyPr/>
          <a:lstStyle>
            <a:lvl1pPr>
              <a:defRPr/>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57FE6300-9E9F-4F53-AA59-7F6839FFDB1A}" type="slidenum">
              <a:rPr lang="he-IL"/>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FB025F8E-D210-414F-A44B-E2E7842DF5DE}" type="slidenum">
              <a:rPr lang="he-IL"/>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DBB27F76-9CA9-4220-8C0D-1190FA1487FB}" type="slidenum">
              <a:rPr lang="he-IL"/>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D6C44B72-1F1D-4BE4-8CA1-3D041D6A45FB}" type="slidenum">
              <a:rPr lang="he-IL"/>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לחץ כדי לערוך סגנונות טקסט של תבנית בסיס</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B5F6F1EB-AEBE-40BE-B7B3-BAB3F1545919}" type="slidenum">
              <a:rPr lang="he-IL"/>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lum/>
          </a:blip>
          <a:srcRect/>
          <a:stretch>
            <a:fillRect l="-2000" r="-2000"/>
          </a:stretch>
        </a:blipFill>
        <a:effectLst/>
      </p:bgPr>
    </p:bg>
    <p:spTree>
      <p:nvGrpSpPr>
        <p:cNvPr id="1" name=""/>
        <p:cNvGrpSpPr/>
        <p:nvPr/>
      </p:nvGrpSpPr>
      <p:grpSpPr>
        <a:xfrm>
          <a:off x="0" y="0"/>
          <a:ext cx="0" cy="0"/>
          <a:chOff x="0" y="0"/>
          <a:chExt cx="0" cy="0"/>
        </a:xfrm>
      </p:grpSpPr>
      <p:sp>
        <p:nvSpPr>
          <p:cNvPr id="3" name="Rectangle 2"/>
          <p:cNvSpPr/>
          <p:nvPr userDrawn="1"/>
        </p:nvSpPr>
        <p:spPr>
          <a:xfrm>
            <a:off x="0" y="762000"/>
            <a:ext cx="9144000" cy="6096000"/>
          </a:xfrm>
          <a:prstGeom prst="rect">
            <a:avLst/>
          </a:prstGeom>
          <a:solidFill>
            <a:srgbClr val="FF99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userDrawn="1"/>
        </p:nvSpPr>
        <p:spPr>
          <a:xfrm>
            <a:off x="0" y="0"/>
            <a:ext cx="9144000" cy="762000"/>
          </a:xfrm>
          <a:prstGeom prst="rect">
            <a:avLst/>
          </a:prstGeom>
          <a:solidFill>
            <a:srgbClr val="6666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58" name="Rectangle 2"/>
          <p:cNvSpPr>
            <a:spLocks noGrp="1" noChangeArrowheads="1"/>
          </p:cNvSpPr>
          <p:nvPr>
            <p:ph type="title"/>
          </p:nvPr>
        </p:nvSpPr>
        <p:spPr bwMode="auto">
          <a:xfrm>
            <a:off x="457200" y="-1714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9459" name="Rectangle 3"/>
          <p:cNvSpPr>
            <a:spLocks noGrp="1" noChangeArrowheads="1"/>
          </p:cNvSpPr>
          <p:nvPr>
            <p:ph type="body" idx="1"/>
          </p:nvPr>
        </p:nvSpPr>
        <p:spPr bwMode="auto">
          <a:xfrm>
            <a:off x="457200" y="1196975"/>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485" name="Rectangle 5"/>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1">
              <a:defRPr sz="1400" b="0">
                <a:latin typeface="Arial" charset="0"/>
              </a:defRPr>
            </a:lvl1pPr>
          </a:lstStyle>
          <a:p>
            <a:pPr>
              <a:defRPr/>
            </a:pPr>
            <a:r>
              <a:rPr lang="en-US" dirty="0" err="1" smtClean="0"/>
              <a:t>www.womenscenterindia.com</a:t>
            </a:r>
            <a:endParaRPr lang="en-US" dirty="0"/>
          </a:p>
        </p:txBody>
      </p:sp>
      <p:sp>
        <p:nvSpPr>
          <p:cNvPr id="20486" name="Rectangle 6"/>
          <p:cNvSpPr>
            <a:spLocks noGrp="1" noChangeArrowheads="1"/>
          </p:cNvSpPr>
          <p:nvPr>
            <p:ph type="sldNum" sz="quarter" idx="4"/>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a:defRPr sz="1400" b="0">
                <a:solidFill>
                  <a:schemeClr val="tx1">
                    <a:lumMod val="50000"/>
                    <a:lumOff val="50000"/>
                  </a:schemeClr>
                </a:solidFill>
                <a:latin typeface="Arial" pitchFamily="34" charset="0"/>
                <a:cs typeface="Arial" pitchFamily="34" charset="0"/>
              </a:defRPr>
            </a:lvl1pPr>
          </a:lstStyle>
          <a:p>
            <a:pPr>
              <a:defRPr/>
            </a:pPr>
            <a:fld id="{A91244E1-3ECB-42C7-96E0-F5F44666D63B}" type="slidenum">
              <a:rPr lang="he-IL"/>
              <a:pPr>
                <a:defRPr/>
              </a:pPr>
              <a:t>‹#›</a:t>
            </a:fld>
            <a:endParaRPr lang="en-US" dirty="0"/>
          </a:p>
        </p:txBody>
      </p:sp>
      <p:sp>
        <p:nvSpPr>
          <p:cNvPr id="2" name="Rectangle 1"/>
          <p:cNvSpPr/>
          <p:nvPr userDrawn="1"/>
        </p:nvSpPr>
        <p:spPr>
          <a:xfrm>
            <a:off x="8077200" y="0"/>
            <a:ext cx="1066800" cy="1219200"/>
          </a:xfrm>
          <a:prstGeom prst="rect">
            <a:avLst/>
          </a:prstGeom>
          <a:solidFill>
            <a:schemeClr val="bg1"/>
          </a:solidFill>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WC - New Logo.jpg"/>
          <p:cNvPicPr>
            <a:picLocks noChangeAspect="1"/>
          </p:cNvPicPr>
          <p:nvPr userDrawn="1"/>
        </p:nvPicPr>
        <p:blipFill>
          <a:blip r:embed="rId16" cstate="print"/>
          <a:stretch>
            <a:fillRect/>
          </a:stretch>
        </p:blipFill>
        <p:spPr>
          <a:xfrm>
            <a:off x="8204201" y="76200"/>
            <a:ext cx="829733" cy="10668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rtl="0" eaLnBrk="0" fontAlgn="base" hangingPunct="0">
        <a:spcBef>
          <a:spcPct val="0"/>
        </a:spcBef>
        <a:spcAft>
          <a:spcPct val="0"/>
        </a:spcAft>
        <a:defRPr sz="2400" b="1">
          <a:solidFill>
            <a:schemeClr val="bg1"/>
          </a:solidFill>
          <a:latin typeface="Verdana" pitchFamily="34" charset="0"/>
          <a:ea typeface="+mj-ea"/>
          <a:cs typeface="+mj-cs"/>
        </a:defRPr>
      </a:lvl1pPr>
      <a:lvl2pPr algn="l" rtl="0" eaLnBrk="0" fontAlgn="base" hangingPunct="0">
        <a:spcBef>
          <a:spcPct val="0"/>
        </a:spcBef>
        <a:spcAft>
          <a:spcPct val="0"/>
        </a:spcAft>
        <a:defRPr sz="2400" b="1">
          <a:solidFill>
            <a:srgbClr val="69EAFF"/>
          </a:solidFill>
          <a:latin typeface="Verdana" pitchFamily="34" charset="0"/>
          <a:cs typeface="Arial" pitchFamily="34" charset="0"/>
        </a:defRPr>
      </a:lvl2pPr>
      <a:lvl3pPr algn="l" rtl="0" eaLnBrk="0" fontAlgn="base" hangingPunct="0">
        <a:spcBef>
          <a:spcPct val="0"/>
        </a:spcBef>
        <a:spcAft>
          <a:spcPct val="0"/>
        </a:spcAft>
        <a:defRPr sz="2400" b="1">
          <a:solidFill>
            <a:srgbClr val="69EAFF"/>
          </a:solidFill>
          <a:latin typeface="Verdana" pitchFamily="34" charset="0"/>
          <a:cs typeface="Arial" pitchFamily="34" charset="0"/>
        </a:defRPr>
      </a:lvl3pPr>
      <a:lvl4pPr algn="l" rtl="0" eaLnBrk="0" fontAlgn="base" hangingPunct="0">
        <a:spcBef>
          <a:spcPct val="0"/>
        </a:spcBef>
        <a:spcAft>
          <a:spcPct val="0"/>
        </a:spcAft>
        <a:defRPr sz="2400" b="1">
          <a:solidFill>
            <a:srgbClr val="69EAFF"/>
          </a:solidFill>
          <a:latin typeface="Verdana" pitchFamily="34" charset="0"/>
          <a:cs typeface="Arial" pitchFamily="34" charset="0"/>
        </a:defRPr>
      </a:lvl4pPr>
      <a:lvl5pPr algn="l" rtl="0" eaLnBrk="0" fontAlgn="base" hangingPunct="0">
        <a:spcBef>
          <a:spcPct val="0"/>
        </a:spcBef>
        <a:spcAft>
          <a:spcPct val="0"/>
        </a:spcAft>
        <a:defRPr sz="2400" b="1">
          <a:solidFill>
            <a:srgbClr val="69EAFF"/>
          </a:solidFill>
          <a:latin typeface="Verdana" pitchFamily="34" charset="0"/>
          <a:cs typeface="Arial" pitchFamily="34" charset="0"/>
        </a:defRPr>
      </a:lvl5pPr>
      <a:lvl6pPr marL="457200" algn="l" rtl="0" fontAlgn="base">
        <a:spcBef>
          <a:spcPct val="0"/>
        </a:spcBef>
        <a:spcAft>
          <a:spcPct val="0"/>
        </a:spcAft>
        <a:defRPr sz="2400" b="1">
          <a:solidFill>
            <a:srgbClr val="69EAFF"/>
          </a:solidFill>
          <a:latin typeface="Calibri" pitchFamily="34" charset="0"/>
          <a:cs typeface="Arial" pitchFamily="34" charset="0"/>
        </a:defRPr>
      </a:lvl6pPr>
      <a:lvl7pPr marL="914400" algn="l" rtl="0" fontAlgn="base">
        <a:spcBef>
          <a:spcPct val="0"/>
        </a:spcBef>
        <a:spcAft>
          <a:spcPct val="0"/>
        </a:spcAft>
        <a:defRPr sz="2400" b="1">
          <a:solidFill>
            <a:srgbClr val="69EAFF"/>
          </a:solidFill>
          <a:latin typeface="Calibri" pitchFamily="34" charset="0"/>
          <a:cs typeface="Arial" pitchFamily="34" charset="0"/>
        </a:defRPr>
      </a:lvl7pPr>
      <a:lvl8pPr marL="1371600" algn="l" rtl="0" fontAlgn="base">
        <a:spcBef>
          <a:spcPct val="0"/>
        </a:spcBef>
        <a:spcAft>
          <a:spcPct val="0"/>
        </a:spcAft>
        <a:defRPr sz="2400" b="1">
          <a:solidFill>
            <a:srgbClr val="69EAFF"/>
          </a:solidFill>
          <a:latin typeface="Calibri" pitchFamily="34" charset="0"/>
          <a:cs typeface="Arial" pitchFamily="34" charset="0"/>
        </a:defRPr>
      </a:lvl8pPr>
      <a:lvl9pPr marL="1828800" algn="l" rtl="0" fontAlgn="base">
        <a:spcBef>
          <a:spcPct val="0"/>
        </a:spcBef>
        <a:spcAft>
          <a:spcPct val="0"/>
        </a:spcAft>
        <a:defRPr sz="2400" b="1">
          <a:solidFill>
            <a:srgbClr val="69EAFF"/>
          </a:solidFill>
          <a:latin typeface="Calibri" pitchFamily="34" charset="0"/>
          <a:cs typeface="Arial" pitchFamily="34" charset="0"/>
        </a:defRPr>
      </a:lvl9pPr>
    </p:titleStyle>
    <p:bodyStyle>
      <a:lvl1pPr marL="342900" indent="-342900" algn="l" rtl="0" eaLnBrk="0" fontAlgn="base" hangingPunct="0">
        <a:lnSpc>
          <a:spcPct val="110000"/>
        </a:lnSpc>
        <a:spcBef>
          <a:spcPct val="20000"/>
        </a:spcBef>
        <a:spcAft>
          <a:spcPct val="0"/>
        </a:spcAft>
        <a:buBlip>
          <a:blip r:embed="rId17"/>
        </a:buBlip>
        <a:defRPr sz="1600">
          <a:solidFill>
            <a:schemeClr val="tx1"/>
          </a:solidFill>
          <a:latin typeface="Verdana" pitchFamily="34" charset="0"/>
          <a:ea typeface="+mn-ea"/>
          <a:cs typeface="+mn-cs"/>
        </a:defRPr>
      </a:lvl1pPr>
      <a:lvl2pPr marL="742950" indent="-285750" algn="l" rtl="0" eaLnBrk="0" fontAlgn="base" hangingPunct="0">
        <a:lnSpc>
          <a:spcPct val="110000"/>
        </a:lnSpc>
        <a:spcBef>
          <a:spcPct val="20000"/>
        </a:spcBef>
        <a:spcAft>
          <a:spcPct val="0"/>
        </a:spcAft>
        <a:buBlip>
          <a:blip r:embed="rId18"/>
        </a:buBlip>
        <a:defRPr sz="1600">
          <a:solidFill>
            <a:schemeClr val="tx1"/>
          </a:solidFill>
          <a:latin typeface="Verdana" pitchFamily="34" charset="0"/>
          <a:cs typeface="+mn-cs"/>
        </a:defRPr>
      </a:lvl2pPr>
      <a:lvl3pPr marL="1143000" indent="-228600" algn="l" rtl="0" eaLnBrk="0" fontAlgn="base" hangingPunct="0">
        <a:lnSpc>
          <a:spcPct val="110000"/>
        </a:lnSpc>
        <a:spcBef>
          <a:spcPct val="20000"/>
        </a:spcBef>
        <a:spcAft>
          <a:spcPct val="0"/>
        </a:spcAft>
        <a:buChar char="•"/>
        <a:defRPr sz="1600">
          <a:solidFill>
            <a:schemeClr val="tx1"/>
          </a:solidFill>
          <a:latin typeface="Verdana" pitchFamily="34" charset="0"/>
          <a:cs typeface="+mn-cs"/>
        </a:defRPr>
      </a:lvl3pPr>
      <a:lvl4pPr marL="1600200" indent="-228600" algn="l" rtl="0" eaLnBrk="0" fontAlgn="base" hangingPunct="0">
        <a:lnSpc>
          <a:spcPct val="110000"/>
        </a:lnSpc>
        <a:spcBef>
          <a:spcPct val="20000"/>
        </a:spcBef>
        <a:spcAft>
          <a:spcPct val="0"/>
        </a:spcAft>
        <a:buChar char="–"/>
        <a:defRPr sz="1600">
          <a:solidFill>
            <a:schemeClr val="tx1"/>
          </a:solidFill>
          <a:latin typeface="Verdana" pitchFamily="34" charset="0"/>
          <a:cs typeface="+mn-cs"/>
        </a:defRPr>
      </a:lvl4pPr>
      <a:lvl5pPr marL="2057400" indent="-228600" algn="l" rtl="0" eaLnBrk="0" fontAlgn="base" hangingPunct="0">
        <a:lnSpc>
          <a:spcPct val="110000"/>
        </a:lnSpc>
        <a:spcBef>
          <a:spcPct val="20000"/>
        </a:spcBef>
        <a:spcAft>
          <a:spcPct val="0"/>
        </a:spcAft>
        <a:buChar char="»"/>
        <a:defRPr sz="1600">
          <a:solidFill>
            <a:schemeClr val="tx1"/>
          </a:solidFill>
          <a:latin typeface="Verdana" pitchFamily="34" charset="0"/>
          <a:cs typeface="+mn-cs"/>
        </a:defRPr>
      </a:lvl5pPr>
      <a:lvl6pPr marL="2514600" indent="-228600" algn="l" rtl="0" fontAlgn="base">
        <a:lnSpc>
          <a:spcPct val="110000"/>
        </a:lnSpc>
        <a:spcBef>
          <a:spcPct val="20000"/>
        </a:spcBef>
        <a:spcAft>
          <a:spcPct val="0"/>
        </a:spcAft>
        <a:buChar char="»"/>
        <a:defRPr sz="1600">
          <a:solidFill>
            <a:schemeClr val="bg1"/>
          </a:solidFill>
          <a:latin typeface="+mn-lt"/>
          <a:cs typeface="+mn-cs"/>
        </a:defRPr>
      </a:lvl6pPr>
      <a:lvl7pPr marL="2971800" indent="-228600" algn="l" rtl="0" fontAlgn="base">
        <a:lnSpc>
          <a:spcPct val="110000"/>
        </a:lnSpc>
        <a:spcBef>
          <a:spcPct val="20000"/>
        </a:spcBef>
        <a:spcAft>
          <a:spcPct val="0"/>
        </a:spcAft>
        <a:buChar char="»"/>
        <a:defRPr sz="1600">
          <a:solidFill>
            <a:schemeClr val="bg1"/>
          </a:solidFill>
          <a:latin typeface="+mn-lt"/>
          <a:cs typeface="+mn-cs"/>
        </a:defRPr>
      </a:lvl7pPr>
      <a:lvl8pPr marL="3429000" indent="-228600" algn="l" rtl="0" fontAlgn="base">
        <a:lnSpc>
          <a:spcPct val="110000"/>
        </a:lnSpc>
        <a:spcBef>
          <a:spcPct val="20000"/>
        </a:spcBef>
        <a:spcAft>
          <a:spcPct val="0"/>
        </a:spcAft>
        <a:buChar char="»"/>
        <a:defRPr sz="1600">
          <a:solidFill>
            <a:schemeClr val="bg1"/>
          </a:solidFill>
          <a:latin typeface="+mn-lt"/>
          <a:cs typeface="+mn-cs"/>
        </a:defRPr>
      </a:lvl8pPr>
      <a:lvl9pPr marL="3886200" indent="-228600" algn="l" rtl="0" fontAlgn="base">
        <a:lnSpc>
          <a:spcPct val="110000"/>
        </a:lnSpc>
        <a:spcBef>
          <a:spcPct val="20000"/>
        </a:spcBef>
        <a:spcAft>
          <a:spcPct val="0"/>
        </a:spcAft>
        <a:buChar char="»"/>
        <a:defRPr sz="1600">
          <a:solidFill>
            <a:schemeClr val="bg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8.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40.png"/><Relationship Id="rId7" Type="http://schemas.openxmlformats.org/officeDocument/2006/relationships/slide" Target="slide5.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slide" Target="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Microsoft_Office_Excel_97-2003_Worksheet1.xls"/><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slide" Target="slide21.xml"/><Relationship Id="rId3" Type="http://schemas.openxmlformats.org/officeDocument/2006/relationships/image" Target="../media/image65.png"/><Relationship Id="rId7" Type="http://schemas.openxmlformats.org/officeDocument/2006/relationships/slide" Target="slide16.xml"/><Relationship Id="rId12"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7.jpeg"/><Relationship Id="rId11" Type="http://schemas.openxmlformats.org/officeDocument/2006/relationships/slide" Target="slide44.xml"/><Relationship Id="rId5" Type="http://schemas.openxmlformats.org/officeDocument/2006/relationships/image" Target="../media/image66.png"/><Relationship Id="rId15" Type="http://schemas.openxmlformats.org/officeDocument/2006/relationships/image" Target="../media/image72.png"/><Relationship Id="rId10" Type="http://schemas.openxmlformats.org/officeDocument/2006/relationships/image" Target="../media/image69.png"/><Relationship Id="rId4" Type="http://schemas.openxmlformats.org/officeDocument/2006/relationships/slide" Target="slide10.xml"/><Relationship Id="rId9" Type="http://schemas.openxmlformats.org/officeDocument/2006/relationships/slide" Target="slide42.xml"/><Relationship Id="rId1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4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ideo" Target="file:///\\storage\Marketing\Videos\InSightec_Videos_for_Presentations\Sonication%2520in%2520silicon%2520gel_2.wmv" TargetMode="External"/><Relationship Id="rId6" Type="http://schemas.openxmlformats.org/officeDocument/2006/relationships/image" Target="../media/image22.png"/><Relationship Id="rId5" Type="http://schemas.microsoft.com/office/2007/relationships/media" Target="file:///\\storage\Marketing\Videos\InSightec_Videos_for_Presentations\Sonication%2520in%2520silicon%2520gel_2.wmv" TargetMode="Externa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 xmlns:a14="http://schemas.microsoft.com/office/drawing/2010/main" xmlns:mv="urn:schemas-microsoft-com:mac:vml" xmlns:mc="http://schemas.openxmlformats.org/markup-compatibility/2006" val="0"/>
              </a:ext>
            </a:extLst>
          </a:blip>
          <a:srcRect t="9418" b="1612"/>
          <a:stretch/>
        </p:blipFill>
        <p:spPr bwMode="auto">
          <a:xfrm>
            <a:off x="0" y="0"/>
            <a:ext cx="9138280" cy="6869927"/>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4" name="Rectangle 3"/>
          <p:cNvSpPr/>
          <p:nvPr/>
        </p:nvSpPr>
        <p:spPr>
          <a:xfrm>
            <a:off x="98447" y="0"/>
            <a:ext cx="9045553" cy="1446550"/>
          </a:xfrm>
          <a:prstGeom prst="rect">
            <a:avLst/>
          </a:prstGeom>
          <a:noFill/>
        </p:spPr>
        <p:txBody>
          <a:bodyPr wrap="square" lIns="91440" tIns="45720" rIns="91440" bIns="45720">
            <a:spAutoFit/>
          </a:bodyPr>
          <a:lstStyle/>
          <a:p>
            <a:pPr algn="ctr"/>
            <a:r>
              <a:rPr lang="en-US" sz="4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Fibroids</a:t>
            </a:r>
          </a:p>
          <a:p>
            <a:pPr algn="ctr"/>
            <a:r>
              <a:rPr lang="en-US" sz="4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j-lt"/>
              </a:rPr>
              <a:t>Melting away from the surgeons knife</a:t>
            </a:r>
            <a:endParaRPr lang="en-US" sz="4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5" name="Picture 4"/>
          <p:cNvPicPr>
            <a:picLocks noChangeAspect="1"/>
          </p:cNvPicPr>
          <p:nvPr/>
        </p:nvPicPr>
        <p:blipFill>
          <a:blip r:embed="rId4" cstate="print">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1143000" y="2286000"/>
            <a:ext cx="1600200" cy="1608292"/>
          </a:xfrm>
          <a:prstGeom prst="rect">
            <a:avLst/>
          </a:prstGeom>
        </p:spPr>
      </p:pic>
      <p:sp>
        <p:nvSpPr>
          <p:cNvPr id="6" name="Rectangle 5"/>
          <p:cNvSpPr/>
          <p:nvPr/>
        </p:nvSpPr>
        <p:spPr>
          <a:xfrm>
            <a:off x="3276600" y="5486400"/>
            <a:ext cx="6248400" cy="954107"/>
          </a:xfrm>
          <a:prstGeom prst="rect">
            <a:avLst/>
          </a:prstGeom>
        </p:spPr>
        <p:txBody>
          <a:bodyPr wrap="square">
            <a:spAutoFit/>
          </a:bodyPr>
          <a:lstStyle/>
          <a:p>
            <a:r>
              <a:rPr lang="en-US" sz="2800" dirty="0" smtClean="0">
                <a:solidFill>
                  <a:schemeClr val="accent2">
                    <a:lumMod val="75000"/>
                  </a:schemeClr>
                </a:solidFill>
                <a:effectLst>
                  <a:outerShdw blurRad="38100" dist="38100" dir="2700000" algn="tl">
                    <a:srgbClr val="000000">
                      <a:alpha val="43137"/>
                    </a:srgbClr>
                  </a:outerShdw>
                </a:effectLst>
              </a:rPr>
              <a:t>Dr.RamyaJayaram</a:t>
            </a:r>
          </a:p>
          <a:p>
            <a:r>
              <a:rPr lang="en-US" sz="2800" dirty="0" smtClean="0">
                <a:solidFill>
                  <a:schemeClr val="accent2">
                    <a:lumMod val="75000"/>
                  </a:schemeClr>
                </a:solidFill>
                <a:effectLst>
                  <a:outerShdw blurRad="38100" dist="38100" dir="2700000" algn="tl">
                    <a:srgbClr val="000000">
                      <a:alpha val="43137"/>
                    </a:srgbClr>
                  </a:outerShdw>
                </a:effectLst>
              </a:rPr>
              <a:t>Consultant &amp;MRgFUS Specialist  </a:t>
            </a:r>
            <a:endParaRPr lang="en-US" sz="2800" dirty="0">
              <a:solidFill>
                <a:schemeClr val="accent2">
                  <a:lumMod val="75000"/>
                </a:schemeClr>
              </a:soli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xmlns:mv="urn:schemas-microsoft-com:mac:vml" xmlns:mc="http://schemas.openxmlformats.org/markup-compatibility/2006" val="962755407"/>
      </p:ext>
    </p:extLst>
  </p:cSld>
  <p:clrMapOvr>
    <a:masterClrMapping/>
  </p:clrMapOvr>
  <mc:AlternateContent xmlns:mc="http://schemas.openxmlformats.org/markup-compatibility/2006">
    <mc:Choice xmlns="" xmlns:p14="http://schemas.microsoft.com/office/powerpoint/2010/main" xmlns:mv="urn:schemas-microsoft-com:mac:vml" Requires="p14">
      <p:transition p14:dur="1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3">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1066800" y="787400"/>
            <a:ext cx="6553200" cy="2743200"/>
          </a:xfrm>
          <a:prstGeom prst="rect">
            <a:avLst/>
          </a:prstGeom>
        </p:spPr>
      </p:pic>
      <p:sp>
        <p:nvSpPr>
          <p:cNvPr id="41985" name="Rectangle 6"/>
          <p:cNvSpPr>
            <a:spLocks noGrp="1" noChangeArrowheads="1"/>
          </p:cNvSpPr>
          <p:nvPr>
            <p:ph type="sldNum" sz="quarter" idx="11"/>
          </p:nvPr>
        </p:nvSpPr>
        <p:spPr>
          <a:noFill/>
        </p:spPr>
        <p:txBody>
          <a:bodyPr/>
          <a:lstStyle/>
          <a:p>
            <a:fld id="{9DB45AD5-AF0C-498C-BC2B-3877BE307867}" type="slidenum">
              <a:rPr lang="he-IL" smtClean="0">
                <a:latin typeface="Arial" charset="0"/>
                <a:cs typeface="Arial" charset="0"/>
              </a:rPr>
              <a:pPr/>
              <a:t>10</a:t>
            </a:fld>
            <a:endParaRPr lang="en-US" smtClean="0">
              <a:latin typeface="Arial" charset="0"/>
              <a:cs typeface="Arial" charset="0"/>
            </a:endParaRPr>
          </a:p>
        </p:txBody>
      </p:sp>
      <p:sp>
        <p:nvSpPr>
          <p:cNvPr id="41992" name="Rectangle 17"/>
          <p:cNvSpPr>
            <a:spLocks noGrp="1" noChangeArrowheads="1"/>
          </p:cNvSpPr>
          <p:nvPr>
            <p:ph type="title" idx="4294967295"/>
          </p:nvPr>
        </p:nvSpPr>
        <p:spPr>
          <a:xfrm>
            <a:off x="-304800" y="0"/>
            <a:ext cx="8686800" cy="765175"/>
          </a:xfrm>
        </p:spPr>
        <p:txBody>
          <a:bodyPr/>
          <a:lstStyle/>
          <a:p>
            <a:pPr algn="ctr" eaLnBrk="1" hangingPunct="1"/>
            <a:r>
              <a:rPr lang="en-US" sz="2800" dirty="0" smtClean="0"/>
              <a:t>How Does Focused Ultrasound Work?</a:t>
            </a:r>
          </a:p>
        </p:txBody>
      </p:sp>
      <p:sp>
        <p:nvSpPr>
          <p:cNvPr id="41986" name="Rectangle 2"/>
          <p:cNvSpPr>
            <a:spLocks noChangeArrowheads="1"/>
          </p:cNvSpPr>
          <p:nvPr/>
        </p:nvSpPr>
        <p:spPr bwMode="auto">
          <a:xfrm>
            <a:off x="0" y="3429000"/>
            <a:ext cx="9144000" cy="3429000"/>
          </a:xfrm>
          <a:prstGeom prst="rect">
            <a:avLst/>
          </a:prstGeom>
          <a:solidFill>
            <a:srgbClr val="CCECFF"/>
          </a:solidFill>
          <a:ln w="9525">
            <a:noFill/>
            <a:miter lim="800000"/>
            <a:headEnd/>
            <a:tailEnd/>
          </a:ln>
        </p:spPr>
        <p:txBody>
          <a:bodyPr wrap="none" anchor="ctr"/>
          <a:lstStyle/>
          <a:p>
            <a:pPr algn="r" rtl="1"/>
            <a:endParaRPr lang="en-US" sz="1800">
              <a:latin typeface="Arial" charset="0"/>
            </a:endParaRPr>
          </a:p>
        </p:txBody>
      </p:sp>
      <p:sp>
        <p:nvSpPr>
          <p:cNvPr id="41987" name="Text Box 3"/>
          <p:cNvSpPr txBox="1">
            <a:spLocks noChangeArrowheads="1"/>
          </p:cNvSpPr>
          <p:nvPr/>
        </p:nvSpPr>
        <p:spPr bwMode="auto">
          <a:xfrm>
            <a:off x="0" y="3534013"/>
            <a:ext cx="4800600" cy="3323987"/>
          </a:xfrm>
          <a:prstGeom prst="rect">
            <a:avLst/>
          </a:prstGeom>
          <a:noFill/>
          <a:ln w="9525">
            <a:noFill/>
            <a:miter lim="800000"/>
            <a:headEnd/>
            <a:tailEnd/>
          </a:ln>
        </p:spPr>
        <p:txBody>
          <a:bodyPr wrap="square">
            <a:spAutoFit/>
          </a:bodyPr>
          <a:lstStyle/>
          <a:p>
            <a:pPr marL="342900" indent="-342900" eaLnBrk="0" hangingPunct="0">
              <a:spcBef>
                <a:spcPct val="50000"/>
              </a:spcBef>
              <a:buFont typeface="Arial"/>
              <a:buChar char="•"/>
            </a:pPr>
            <a:r>
              <a:rPr lang="en-US" sz="2000" dirty="0"/>
              <a:t>Focused ultrasound generates </a:t>
            </a:r>
            <a:r>
              <a:rPr lang="en-US" sz="2000" dirty="0" smtClean="0"/>
              <a:t>heat</a:t>
            </a:r>
          </a:p>
          <a:p>
            <a:pPr marL="342900" indent="-342900" eaLnBrk="0" hangingPunct="0">
              <a:spcBef>
                <a:spcPct val="50000"/>
              </a:spcBef>
              <a:buFont typeface="Arial"/>
              <a:buChar char="•"/>
            </a:pPr>
            <a:r>
              <a:rPr lang="en-US" sz="2000" dirty="0" smtClean="0"/>
              <a:t>Ablates </a:t>
            </a:r>
            <a:r>
              <a:rPr lang="en-US" sz="2000" dirty="0"/>
              <a:t>tissue </a:t>
            </a:r>
            <a:r>
              <a:rPr lang="en-US" sz="2000" b="1" i="1" u="sng" dirty="0"/>
              <a:t>only</a:t>
            </a:r>
            <a:r>
              <a:rPr lang="en-US" sz="2000" dirty="0"/>
              <a:t> at the focal point to 65-</a:t>
            </a:r>
            <a:r>
              <a:rPr lang="en-US" sz="2000" dirty="0" smtClean="0"/>
              <a:t>85</a:t>
            </a:r>
            <a:r>
              <a:rPr lang="en-US" sz="2000" baseline="30000" dirty="0" smtClean="0"/>
              <a:t>o</a:t>
            </a:r>
            <a:r>
              <a:rPr lang="en-US" sz="2000" dirty="0" smtClean="0"/>
              <a:t>C</a:t>
            </a:r>
          </a:p>
          <a:p>
            <a:pPr marL="342900" indent="-342900" eaLnBrk="0" hangingPunct="0">
              <a:spcBef>
                <a:spcPct val="50000"/>
              </a:spcBef>
              <a:buFont typeface="Arial"/>
              <a:buChar char="•"/>
            </a:pPr>
            <a:r>
              <a:rPr lang="en-US" sz="2000" dirty="0" smtClean="0"/>
              <a:t>Causes thermal coagulation and precipitation of intracellular proteins, resulting in cell death</a:t>
            </a:r>
          </a:p>
          <a:p>
            <a:pPr marL="342900" indent="-342900" eaLnBrk="0" hangingPunct="0">
              <a:spcBef>
                <a:spcPct val="50000"/>
              </a:spcBef>
              <a:buFont typeface="Arial"/>
              <a:buChar char="•"/>
            </a:pPr>
            <a:r>
              <a:rPr lang="en-US" sz="2000" dirty="0"/>
              <a:t>M</a:t>
            </a:r>
            <a:r>
              <a:rPr lang="en-US" sz="2000" dirty="0" smtClean="0"/>
              <a:t>ultiple </a:t>
            </a:r>
            <a:r>
              <a:rPr lang="en-US" sz="2000" dirty="0" err="1" smtClean="0"/>
              <a:t>sonications</a:t>
            </a:r>
            <a:r>
              <a:rPr lang="en-US" sz="2000" dirty="0" smtClean="0"/>
              <a:t> each lasting for 20-30 seconds</a:t>
            </a:r>
            <a:endParaRPr lang="en-US" sz="1600" dirty="0"/>
          </a:p>
        </p:txBody>
      </p:sp>
      <p:grpSp>
        <p:nvGrpSpPr>
          <p:cNvPr id="20" name="Group 11"/>
          <p:cNvGrpSpPr>
            <a:grpSpLocks/>
          </p:cNvGrpSpPr>
          <p:nvPr/>
        </p:nvGrpSpPr>
        <p:grpSpPr bwMode="auto">
          <a:xfrm>
            <a:off x="4436533" y="4267200"/>
            <a:ext cx="4707467" cy="2133600"/>
            <a:chOff x="0" y="1320"/>
            <a:chExt cx="3042" cy="1608"/>
          </a:xfrm>
        </p:grpSpPr>
        <p:grpSp>
          <p:nvGrpSpPr>
            <p:cNvPr id="21" name="Group 12"/>
            <p:cNvGrpSpPr>
              <a:grpSpLocks/>
            </p:cNvGrpSpPr>
            <p:nvPr/>
          </p:nvGrpSpPr>
          <p:grpSpPr bwMode="auto">
            <a:xfrm>
              <a:off x="2" y="1318"/>
              <a:ext cx="2452" cy="1610"/>
              <a:chOff x="2" y="1318"/>
              <a:chExt cx="2452" cy="1610"/>
            </a:xfrm>
          </p:grpSpPr>
          <p:pic>
            <p:nvPicPr>
              <p:cNvPr id="25" name="Picture 13"/>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32" y="1560"/>
                <a:ext cx="2022" cy="1368"/>
              </a:xfrm>
              <a:prstGeom prst="rect">
                <a:avLst/>
              </a:prstGeom>
              <a:noFill/>
              <a:ln w="9525">
                <a:noFill/>
                <a:miter lim="800000"/>
                <a:headEnd/>
                <a:tailEnd/>
              </a:ln>
            </p:spPr>
          </p:pic>
          <p:grpSp>
            <p:nvGrpSpPr>
              <p:cNvPr id="26" name="Group 14"/>
              <p:cNvGrpSpPr>
                <a:grpSpLocks/>
              </p:cNvGrpSpPr>
              <p:nvPr/>
            </p:nvGrpSpPr>
            <p:grpSpPr bwMode="auto">
              <a:xfrm>
                <a:off x="2" y="1318"/>
                <a:ext cx="827" cy="747"/>
                <a:chOff x="3360" y="2928"/>
                <a:chExt cx="960" cy="960"/>
              </a:xfrm>
            </p:grpSpPr>
            <p:sp>
              <p:nvSpPr>
                <p:cNvPr id="27" name="Oval 15"/>
                <p:cNvSpPr>
                  <a:spLocks noChangeArrowheads="1"/>
                </p:cNvSpPr>
                <p:nvPr/>
              </p:nvSpPr>
              <p:spPr bwMode="auto">
                <a:xfrm>
                  <a:off x="3624" y="3192"/>
                  <a:ext cx="432" cy="432"/>
                </a:xfrm>
                <a:prstGeom prst="ellipse">
                  <a:avLst/>
                </a:prstGeom>
                <a:solidFill>
                  <a:srgbClr val="FFFF00"/>
                </a:solidFill>
                <a:ln w="57150">
                  <a:solidFill>
                    <a:srgbClr val="FFFF00"/>
                  </a:solidFill>
                  <a:round/>
                  <a:headEnd/>
                  <a:tailEnd/>
                </a:ln>
              </p:spPr>
              <p:txBody>
                <a:bodyPr wrap="none" anchor="ctr"/>
                <a:lstStyle/>
                <a:p>
                  <a:endParaRPr lang="en-US" sz="1800">
                    <a:latin typeface="Arial" charset="0"/>
                  </a:endParaRPr>
                </a:p>
              </p:txBody>
            </p:sp>
            <p:grpSp>
              <p:nvGrpSpPr>
                <p:cNvPr id="28" name="Group 16"/>
                <p:cNvGrpSpPr>
                  <a:grpSpLocks/>
                </p:cNvGrpSpPr>
                <p:nvPr/>
              </p:nvGrpSpPr>
              <p:grpSpPr bwMode="auto">
                <a:xfrm>
                  <a:off x="3504" y="3072"/>
                  <a:ext cx="672" cy="672"/>
                  <a:chOff x="3504" y="3072"/>
                  <a:chExt cx="672" cy="672"/>
                </a:xfrm>
              </p:grpSpPr>
              <p:grpSp>
                <p:nvGrpSpPr>
                  <p:cNvPr id="36" name="Group 35"/>
                  <p:cNvGrpSpPr>
                    <a:grpSpLocks/>
                  </p:cNvGrpSpPr>
                  <p:nvPr/>
                </p:nvGrpSpPr>
                <p:grpSpPr bwMode="auto">
                  <a:xfrm>
                    <a:off x="3504" y="3072"/>
                    <a:ext cx="672" cy="672"/>
                    <a:chOff x="3504" y="3072"/>
                    <a:chExt cx="672" cy="672"/>
                  </a:xfrm>
                </p:grpSpPr>
                <p:sp>
                  <p:nvSpPr>
                    <p:cNvPr id="40" name="Line 18"/>
                    <p:cNvSpPr>
                      <a:spLocks noChangeShapeType="1"/>
                    </p:cNvSpPr>
                    <p:nvPr/>
                  </p:nvSpPr>
                  <p:spPr bwMode="auto">
                    <a:xfrm>
                      <a:off x="3840" y="3072"/>
                      <a:ext cx="0" cy="672"/>
                    </a:xfrm>
                    <a:prstGeom prst="line">
                      <a:avLst/>
                    </a:prstGeom>
                    <a:noFill/>
                    <a:ln w="57150">
                      <a:solidFill>
                        <a:srgbClr val="FFFF00"/>
                      </a:solidFill>
                      <a:round/>
                      <a:headEnd/>
                      <a:tailEnd/>
                    </a:ln>
                  </p:spPr>
                  <p:txBody>
                    <a:bodyPr/>
                    <a:lstStyle/>
                    <a:p>
                      <a:endParaRPr lang="en-US"/>
                    </a:p>
                  </p:txBody>
                </p:sp>
                <p:sp>
                  <p:nvSpPr>
                    <p:cNvPr id="41" name="Line 19"/>
                    <p:cNvSpPr>
                      <a:spLocks noChangeShapeType="1"/>
                    </p:cNvSpPr>
                    <p:nvPr/>
                  </p:nvSpPr>
                  <p:spPr bwMode="auto">
                    <a:xfrm>
                      <a:off x="3504" y="3408"/>
                      <a:ext cx="672" cy="0"/>
                    </a:xfrm>
                    <a:prstGeom prst="line">
                      <a:avLst/>
                    </a:prstGeom>
                    <a:noFill/>
                    <a:ln w="57150">
                      <a:solidFill>
                        <a:srgbClr val="FFFF00"/>
                      </a:solidFill>
                      <a:round/>
                      <a:headEnd/>
                      <a:tailEnd/>
                    </a:ln>
                  </p:spPr>
                  <p:txBody>
                    <a:bodyPr/>
                    <a:lstStyle/>
                    <a:p>
                      <a:endParaRPr lang="en-US"/>
                    </a:p>
                  </p:txBody>
                </p:sp>
              </p:grpSp>
              <p:grpSp>
                <p:nvGrpSpPr>
                  <p:cNvPr id="37" name="Group 20"/>
                  <p:cNvGrpSpPr>
                    <a:grpSpLocks/>
                  </p:cNvGrpSpPr>
                  <p:nvPr/>
                </p:nvGrpSpPr>
                <p:grpSpPr bwMode="auto">
                  <a:xfrm rot="2757893">
                    <a:off x="3504" y="3072"/>
                    <a:ext cx="672" cy="672"/>
                    <a:chOff x="3504" y="3072"/>
                    <a:chExt cx="672" cy="672"/>
                  </a:xfrm>
                </p:grpSpPr>
                <p:sp>
                  <p:nvSpPr>
                    <p:cNvPr id="38" name="Line 21"/>
                    <p:cNvSpPr>
                      <a:spLocks noChangeShapeType="1"/>
                    </p:cNvSpPr>
                    <p:nvPr/>
                  </p:nvSpPr>
                  <p:spPr bwMode="auto">
                    <a:xfrm>
                      <a:off x="3840" y="3072"/>
                      <a:ext cx="0" cy="672"/>
                    </a:xfrm>
                    <a:prstGeom prst="line">
                      <a:avLst/>
                    </a:prstGeom>
                    <a:noFill/>
                    <a:ln w="57150">
                      <a:solidFill>
                        <a:srgbClr val="FFFF00"/>
                      </a:solidFill>
                      <a:round/>
                      <a:headEnd/>
                      <a:tailEnd/>
                    </a:ln>
                  </p:spPr>
                  <p:txBody>
                    <a:bodyPr/>
                    <a:lstStyle/>
                    <a:p>
                      <a:endParaRPr lang="en-US"/>
                    </a:p>
                  </p:txBody>
                </p:sp>
                <p:sp>
                  <p:nvSpPr>
                    <p:cNvPr id="39" name="Line 22"/>
                    <p:cNvSpPr>
                      <a:spLocks noChangeShapeType="1"/>
                    </p:cNvSpPr>
                    <p:nvPr/>
                  </p:nvSpPr>
                  <p:spPr bwMode="auto">
                    <a:xfrm>
                      <a:off x="3504" y="3408"/>
                      <a:ext cx="672" cy="0"/>
                    </a:xfrm>
                    <a:prstGeom prst="line">
                      <a:avLst/>
                    </a:prstGeom>
                    <a:noFill/>
                    <a:ln w="57150">
                      <a:solidFill>
                        <a:srgbClr val="FFFF00"/>
                      </a:solidFill>
                      <a:round/>
                      <a:headEnd/>
                      <a:tailEnd/>
                    </a:ln>
                  </p:spPr>
                  <p:txBody>
                    <a:bodyPr/>
                    <a:lstStyle/>
                    <a:p>
                      <a:endParaRPr lang="en-US"/>
                    </a:p>
                  </p:txBody>
                </p:sp>
              </p:grpSp>
            </p:grpSp>
            <p:grpSp>
              <p:nvGrpSpPr>
                <p:cNvPr id="29" name="Group 23"/>
                <p:cNvGrpSpPr>
                  <a:grpSpLocks/>
                </p:cNvGrpSpPr>
                <p:nvPr/>
              </p:nvGrpSpPr>
              <p:grpSpPr bwMode="auto">
                <a:xfrm rot="1226234">
                  <a:off x="3360" y="2928"/>
                  <a:ext cx="960" cy="960"/>
                  <a:chOff x="3504" y="3072"/>
                  <a:chExt cx="672" cy="672"/>
                </a:xfrm>
              </p:grpSpPr>
              <p:grpSp>
                <p:nvGrpSpPr>
                  <p:cNvPr id="30" name="Group 24"/>
                  <p:cNvGrpSpPr>
                    <a:grpSpLocks/>
                  </p:cNvGrpSpPr>
                  <p:nvPr/>
                </p:nvGrpSpPr>
                <p:grpSpPr bwMode="auto">
                  <a:xfrm>
                    <a:off x="3504" y="3072"/>
                    <a:ext cx="672" cy="672"/>
                    <a:chOff x="3504" y="3072"/>
                    <a:chExt cx="672" cy="672"/>
                  </a:xfrm>
                </p:grpSpPr>
                <p:sp>
                  <p:nvSpPr>
                    <p:cNvPr id="34" name="Line 25"/>
                    <p:cNvSpPr>
                      <a:spLocks noChangeShapeType="1"/>
                    </p:cNvSpPr>
                    <p:nvPr/>
                  </p:nvSpPr>
                  <p:spPr bwMode="auto">
                    <a:xfrm>
                      <a:off x="3840" y="3072"/>
                      <a:ext cx="0" cy="672"/>
                    </a:xfrm>
                    <a:prstGeom prst="line">
                      <a:avLst/>
                    </a:prstGeom>
                    <a:noFill/>
                    <a:ln w="57150">
                      <a:solidFill>
                        <a:srgbClr val="FFFF00"/>
                      </a:solidFill>
                      <a:round/>
                      <a:headEnd/>
                      <a:tailEnd/>
                    </a:ln>
                  </p:spPr>
                  <p:txBody>
                    <a:bodyPr/>
                    <a:lstStyle/>
                    <a:p>
                      <a:endParaRPr lang="en-US"/>
                    </a:p>
                  </p:txBody>
                </p:sp>
                <p:sp>
                  <p:nvSpPr>
                    <p:cNvPr id="35" name="Line 26"/>
                    <p:cNvSpPr>
                      <a:spLocks noChangeShapeType="1"/>
                    </p:cNvSpPr>
                    <p:nvPr/>
                  </p:nvSpPr>
                  <p:spPr bwMode="auto">
                    <a:xfrm>
                      <a:off x="3504" y="3408"/>
                      <a:ext cx="672" cy="0"/>
                    </a:xfrm>
                    <a:prstGeom prst="line">
                      <a:avLst/>
                    </a:prstGeom>
                    <a:noFill/>
                    <a:ln w="57150">
                      <a:solidFill>
                        <a:srgbClr val="FFFF00"/>
                      </a:solidFill>
                      <a:round/>
                      <a:headEnd/>
                      <a:tailEnd/>
                    </a:ln>
                  </p:spPr>
                  <p:txBody>
                    <a:bodyPr/>
                    <a:lstStyle/>
                    <a:p>
                      <a:endParaRPr lang="en-US"/>
                    </a:p>
                  </p:txBody>
                </p:sp>
              </p:grpSp>
              <p:grpSp>
                <p:nvGrpSpPr>
                  <p:cNvPr id="31" name="Group 27"/>
                  <p:cNvGrpSpPr>
                    <a:grpSpLocks/>
                  </p:cNvGrpSpPr>
                  <p:nvPr/>
                </p:nvGrpSpPr>
                <p:grpSpPr bwMode="auto">
                  <a:xfrm rot="2757893">
                    <a:off x="3504" y="3072"/>
                    <a:ext cx="672" cy="672"/>
                    <a:chOff x="3504" y="3072"/>
                    <a:chExt cx="672" cy="672"/>
                  </a:xfrm>
                </p:grpSpPr>
                <p:sp>
                  <p:nvSpPr>
                    <p:cNvPr id="32" name="Line 28"/>
                    <p:cNvSpPr>
                      <a:spLocks noChangeShapeType="1"/>
                    </p:cNvSpPr>
                    <p:nvPr/>
                  </p:nvSpPr>
                  <p:spPr bwMode="auto">
                    <a:xfrm>
                      <a:off x="3840" y="3072"/>
                      <a:ext cx="0" cy="672"/>
                    </a:xfrm>
                    <a:prstGeom prst="line">
                      <a:avLst/>
                    </a:prstGeom>
                    <a:noFill/>
                    <a:ln w="57150">
                      <a:solidFill>
                        <a:srgbClr val="FFFF00"/>
                      </a:solidFill>
                      <a:round/>
                      <a:headEnd/>
                      <a:tailEnd/>
                    </a:ln>
                  </p:spPr>
                  <p:txBody>
                    <a:bodyPr/>
                    <a:lstStyle/>
                    <a:p>
                      <a:endParaRPr lang="en-US"/>
                    </a:p>
                  </p:txBody>
                </p:sp>
                <p:sp>
                  <p:nvSpPr>
                    <p:cNvPr id="33" name="Line 29"/>
                    <p:cNvSpPr>
                      <a:spLocks noChangeShapeType="1"/>
                    </p:cNvSpPr>
                    <p:nvPr/>
                  </p:nvSpPr>
                  <p:spPr bwMode="auto">
                    <a:xfrm>
                      <a:off x="3504" y="3408"/>
                      <a:ext cx="672" cy="0"/>
                    </a:xfrm>
                    <a:prstGeom prst="line">
                      <a:avLst/>
                    </a:prstGeom>
                    <a:noFill/>
                    <a:ln w="57150">
                      <a:solidFill>
                        <a:srgbClr val="FFFF00"/>
                      </a:solidFill>
                      <a:round/>
                      <a:headEnd/>
                      <a:tailEnd/>
                    </a:ln>
                  </p:spPr>
                  <p:txBody>
                    <a:bodyPr/>
                    <a:lstStyle/>
                    <a:p>
                      <a:endParaRPr lang="en-US"/>
                    </a:p>
                  </p:txBody>
                </p:sp>
              </p:grpSp>
            </p:grpSp>
          </p:grpSp>
        </p:grpSp>
        <p:grpSp>
          <p:nvGrpSpPr>
            <p:cNvPr id="22" name="Group 30"/>
            <p:cNvGrpSpPr>
              <a:grpSpLocks/>
            </p:cNvGrpSpPr>
            <p:nvPr/>
          </p:nvGrpSpPr>
          <p:grpSpPr bwMode="auto">
            <a:xfrm>
              <a:off x="1968" y="2475"/>
              <a:ext cx="1074" cy="449"/>
              <a:chOff x="3600" y="2832"/>
              <a:chExt cx="1325" cy="766"/>
            </a:xfrm>
          </p:grpSpPr>
          <p:pic>
            <p:nvPicPr>
              <p:cNvPr id="23" name="Picture 31"/>
              <p:cNvPicPr>
                <a:picLocks noChangeAspect="1" noChangeArrowheads="1"/>
              </p:cNvPicPr>
              <p:nvPr/>
            </p:nvPicPr>
            <p:blipFill>
              <a:blip r:embed="rId5"/>
              <a:srcRect/>
              <a:stretch>
                <a:fillRect/>
              </a:stretch>
            </p:blipFill>
            <p:spPr bwMode="auto">
              <a:xfrm>
                <a:off x="3600" y="2832"/>
                <a:ext cx="1325" cy="490"/>
              </a:xfrm>
              <a:prstGeom prst="rect">
                <a:avLst/>
              </a:prstGeom>
              <a:noFill/>
              <a:ln w="9525">
                <a:noFill/>
                <a:miter lim="800000"/>
                <a:headEnd/>
                <a:tailEnd/>
              </a:ln>
            </p:spPr>
          </p:pic>
          <p:pic>
            <p:nvPicPr>
              <p:cNvPr id="24" name="Picture 32"/>
              <p:cNvPicPr>
                <a:picLocks noChangeAspect="1" noChangeArrowheads="1"/>
              </p:cNvPicPr>
              <p:nvPr/>
            </p:nvPicPr>
            <p:blipFill>
              <a:blip r:embed="rId6"/>
              <a:srcRect/>
              <a:stretch>
                <a:fillRect/>
              </a:stretch>
            </p:blipFill>
            <p:spPr bwMode="auto">
              <a:xfrm>
                <a:off x="4080" y="2928"/>
                <a:ext cx="338" cy="670"/>
              </a:xfrm>
              <a:prstGeom prst="rect">
                <a:avLst/>
              </a:prstGeom>
              <a:noFill/>
              <a:ln w="9525">
                <a:noFill/>
                <a:miter lim="800000"/>
                <a:headEnd/>
                <a:tailEnd/>
              </a:ln>
            </p:spPr>
          </p:pic>
        </p:grpSp>
      </p:grpSp>
      <p:sp>
        <p:nvSpPr>
          <p:cNvPr id="2" name="TextBox 1"/>
          <p:cNvSpPr txBox="1"/>
          <p:nvPr/>
        </p:nvSpPr>
        <p:spPr>
          <a:xfrm>
            <a:off x="8636000" y="6485467"/>
            <a:ext cx="184666" cy="276999"/>
          </a:xfrm>
          <a:prstGeom prst="rect">
            <a:avLst/>
          </a:prstGeom>
          <a:noFill/>
        </p:spPr>
        <p:txBody>
          <a:bodyPr wrap="none" rtlCol="0">
            <a:spAutoFit/>
          </a:bodyPr>
          <a:lstStyle/>
          <a:p>
            <a:endParaRPr lang="en-US" dirty="0"/>
          </a:p>
        </p:txBody>
      </p:sp>
    </p:spTree>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0" y="0"/>
            <a:ext cx="7848600" cy="762000"/>
          </a:xfrm>
          <a:prstGeom prst="rect">
            <a:avLst/>
          </a:prstGeom>
          <a:noFill/>
          <a:ln w="22225">
            <a:noFill/>
            <a:miter lim="800000"/>
            <a:headEnd/>
            <a:tailEnd/>
          </a:ln>
        </p:spPr>
        <p:txBody>
          <a:bodyPr/>
          <a:lstStyle/>
          <a:p>
            <a:pPr eaLnBrk="1" hangingPunct="1">
              <a:lnSpc>
                <a:spcPct val="80000"/>
              </a:lnSpc>
              <a:spcBef>
                <a:spcPct val="50000"/>
              </a:spcBef>
            </a:pPr>
            <a:r>
              <a:rPr lang="en-US" sz="3200" b="1" dirty="0">
                <a:solidFill>
                  <a:schemeClr val="bg1"/>
                </a:solidFill>
                <a:cs typeface="Arial" pitchFamily="34" charset="0"/>
              </a:rPr>
              <a:t>3D anatomic views for planning treatment region</a:t>
            </a:r>
          </a:p>
        </p:txBody>
      </p:sp>
      <p:sp>
        <p:nvSpPr>
          <p:cNvPr id="24579" name="Text Box 3"/>
          <p:cNvSpPr txBox="1">
            <a:spLocks noChangeArrowheads="1"/>
          </p:cNvSpPr>
          <p:nvPr/>
        </p:nvSpPr>
        <p:spPr bwMode="auto">
          <a:xfrm>
            <a:off x="739775" y="5018088"/>
            <a:ext cx="1487488" cy="519112"/>
          </a:xfrm>
          <a:prstGeom prst="rect">
            <a:avLst/>
          </a:prstGeom>
          <a:noFill/>
          <a:ln w="22225">
            <a:noFill/>
            <a:miter lim="800000"/>
            <a:headEnd/>
            <a:tailEnd/>
          </a:ln>
        </p:spPr>
        <p:txBody>
          <a:bodyPr>
            <a:spAutoFit/>
          </a:bodyPr>
          <a:lstStyle/>
          <a:p>
            <a:pPr algn="r" eaLnBrk="1" hangingPunct="1">
              <a:spcBef>
                <a:spcPct val="50000"/>
              </a:spcBef>
            </a:pPr>
            <a:r>
              <a:rPr lang="en-US" sz="2800" dirty="0">
                <a:latin typeface="Arial" pitchFamily="34" charset="0"/>
                <a:cs typeface="Arial" pitchFamily="34" charset="0"/>
              </a:rPr>
              <a:t>Coronal</a:t>
            </a:r>
          </a:p>
        </p:txBody>
      </p:sp>
      <p:sp>
        <p:nvSpPr>
          <p:cNvPr id="24580" name="Text Box 18"/>
          <p:cNvSpPr txBox="1">
            <a:spLocks noChangeArrowheads="1"/>
          </p:cNvSpPr>
          <p:nvPr/>
        </p:nvSpPr>
        <p:spPr bwMode="auto">
          <a:xfrm>
            <a:off x="3530600" y="4995863"/>
            <a:ext cx="1485900" cy="519112"/>
          </a:xfrm>
          <a:prstGeom prst="rect">
            <a:avLst/>
          </a:prstGeom>
          <a:noFill/>
          <a:ln w="22225">
            <a:noFill/>
            <a:miter lim="800000"/>
            <a:headEnd/>
            <a:tailEnd/>
          </a:ln>
        </p:spPr>
        <p:txBody>
          <a:bodyPr>
            <a:spAutoFit/>
          </a:bodyPr>
          <a:lstStyle/>
          <a:p>
            <a:pPr algn="r" eaLnBrk="1" hangingPunct="1">
              <a:spcBef>
                <a:spcPct val="50000"/>
              </a:spcBef>
            </a:pPr>
            <a:r>
              <a:rPr lang="en-US" sz="2800" dirty="0">
                <a:latin typeface="Arial" pitchFamily="34" charset="0"/>
                <a:cs typeface="Arial" pitchFamily="34" charset="0"/>
              </a:rPr>
              <a:t>Axial</a:t>
            </a:r>
          </a:p>
        </p:txBody>
      </p:sp>
      <p:sp>
        <p:nvSpPr>
          <p:cNvPr id="24581" name="Text Box 30"/>
          <p:cNvSpPr txBox="1">
            <a:spLocks noChangeArrowheads="1"/>
          </p:cNvSpPr>
          <p:nvPr/>
        </p:nvSpPr>
        <p:spPr bwMode="auto">
          <a:xfrm>
            <a:off x="6775450" y="5030788"/>
            <a:ext cx="1487488" cy="519112"/>
          </a:xfrm>
          <a:prstGeom prst="rect">
            <a:avLst/>
          </a:prstGeom>
          <a:noFill/>
          <a:ln w="22225">
            <a:noFill/>
            <a:miter lim="800000"/>
            <a:headEnd/>
            <a:tailEnd/>
          </a:ln>
        </p:spPr>
        <p:txBody>
          <a:bodyPr>
            <a:spAutoFit/>
          </a:bodyPr>
          <a:lstStyle/>
          <a:p>
            <a:pPr algn="r" eaLnBrk="1" hangingPunct="1">
              <a:spcBef>
                <a:spcPct val="50000"/>
              </a:spcBef>
            </a:pPr>
            <a:r>
              <a:rPr lang="en-US" sz="2800" dirty="0" err="1">
                <a:latin typeface="Arial" pitchFamily="34" charset="0"/>
                <a:cs typeface="Arial" pitchFamily="34" charset="0"/>
              </a:rPr>
              <a:t>Sagittal</a:t>
            </a:r>
            <a:endParaRPr lang="en-US" sz="2800" dirty="0">
              <a:latin typeface="Arial" pitchFamily="34" charset="0"/>
              <a:cs typeface="Arial" pitchFamily="34" charset="0"/>
            </a:endParaRPr>
          </a:p>
        </p:txBody>
      </p:sp>
      <p:pic>
        <p:nvPicPr>
          <p:cNvPr id="13319" name="Picture 4"/>
          <p:cNvPicPr>
            <a:picLocks noChangeAspect="1" noChangeArrowheads="1"/>
          </p:cNvPicPr>
          <p:nvPr/>
        </p:nvPicPr>
        <p:blipFill>
          <a:blip r:embed="rId3" cstate="print">
            <a:lum bright="-20000" contrast="-10000"/>
          </a:blip>
          <a:srcRect/>
          <a:stretch>
            <a:fillRect/>
          </a:stretch>
        </p:blipFill>
        <p:spPr bwMode="auto">
          <a:xfrm>
            <a:off x="261938" y="1791596"/>
            <a:ext cx="2786062" cy="3136285"/>
          </a:xfrm>
          <a:prstGeom prst="rect">
            <a:avLst/>
          </a:prstGeom>
          <a:ln>
            <a:noFill/>
          </a:ln>
          <a:effectLst>
            <a:softEdge rad="112500"/>
          </a:effectLst>
        </p:spPr>
      </p:pic>
      <p:sp>
        <p:nvSpPr>
          <p:cNvPr id="24584" name="Oval 5"/>
          <p:cNvSpPr>
            <a:spLocks noChangeArrowheads="1"/>
          </p:cNvSpPr>
          <p:nvPr/>
        </p:nvSpPr>
        <p:spPr bwMode="auto">
          <a:xfrm>
            <a:off x="1341890" y="3227206"/>
            <a:ext cx="136456" cy="155804"/>
          </a:xfrm>
          <a:prstGeom prst="ellipse">
            <a:avLst/>
          </a:prstGeom>
          <a:noFill/>
          <a:ln w="76200" cmpd="tri">
            <a:solidFill>
              <a:srgbClr val="00FF00"/>
            </a:solidFill>
            <a:round/>
            <a:headEnd/>
            <a:tailEnd/>
          </a:ln>
        </p:spPr>
        <p:txBody>
          <a:bodyPr wrap="none" anchor="ctr"/>
          <a:lstStyle/>
          <a:p>
            <a:endParaRPr lang="en-US"/>
          </a:p>
        </p:txBody>
      </p:sp>
      <p:sp>
        <p:nvSpPr>
          <p:cNvPr id="24585" name="Oval 6"/>
          <p:cNvSpPr>
            <a:spLocks noChangeArrowheads="1"/>
          </p:cNvSpPr>
          <p:nvPr/>
        </p:nvSpPr>
        <p:spPr bwMode="auto">
          <a:xfrm>
            <a:off x="1480296" y="3227206"/>
            <a:ext cx="134507" cy="155804"/>
          </a:xfrm>
          <a:prstGeom prst="ellipse">
            <a:avLst/>
          </a:prstGeom>
          <a:noFill/>
          <a:ln w="76200" cmpd="tri">
            <a:solidFill>
              <a:srgbClr val="00FF00"/>
            </a:solidFill>
            <a:round/>
            <a:headEnd/>
            <a:tailEnd/>
          </a:ln>
        </p:spPr>
        <p:txBody>
          <a:bodyPr wrap="none" anchor="ctr"/>
          <a:lstStyle/>
          <a:p>
            <a:endParaRPr lang="en-US"/>
          </a:p>
        </p:txBody>
      </p:sp>
      <p:sp>
        <p:nvSpPr>
          <p:cNvPr id="24586" name="Oval 7"/>
          <p:cNvSpPr>
            <a:spLocks noChangeArrowheads="1"/>
          </p:cNvSpPr>
          <p:nvPr/>
        </p:nvSpPr>
        <p:spPr bwMode="auto">
          <a:xfrm>
            <a:off x="1618701" y="3227206"/>
            <a:ext cx="134507" cy="155804"/>
          </a:xfrm>
          <a:prstGeom prst="ellipse">
            <a:avLst/>
          </a:prstGeom>
          <a:noFill/>
          <a:ln w="76200" cmpd="tri">
            <a:solidFill>
              <a:srgbClr val="00FF00"/>
            </a:solidFill>
            <a:round/>
            <a:headEnd/>
            <a:tailEnd/>
          </a:ln>
        </p:spPr>
        <p:txBody>
          <a:bodyPr wrap="none" anchor="ctr"/>
          <a:lstStyle/>
          <a:p>
            <a:endParaRPr lang="en-US"/>
          </a:p>
        </p:txBody>
      </p:sp>
      <p:sp>
        <p:nvSpPr>
          <p:cNvPr id="24587" name="Oval 8"/>
          <p:cNvSpPr>
            <a:spLocks noChangeArrowheads="1"/>
          </p:cNvSpPr>
          <p:nvPr/>
        </p:nvSpPr>
        <p:spPr bwMode="auto">
          <a:xfrm>
            <a:off x="1757107" y="3227206"/>
            <a:ext cx="134507" cy="155804"/>
          </a:xfrm>
          <a:prstGeom prst="ellipse">
            <a:avLst/>
          </a:prstGeom>
          <a:noFill/>
          <a:ln w="76200" cmpd="tri">
            <a:solidFill>
              <a:srgbClr val="00FF00"/>
            </a:solidFill>
            <a:round/>
            <a:headEnd/>
            <a:tailEnd/>
          </a:ln>
        </p:spPr>
        <p:txBody>
          <a:bodyPr wrap="none" anchor="ctr"/>
          <a:lstStyle/>
          <a:p>
            <a:endParaRPr lang="en-US"/>
          </a:p>
        </p:txBody>
      </p:sp>
      <p:sp>
        <p:nvSpPr>
          <p:cNvPr id="24588" name="Oval 9"/>
          <p:cNvSpPr>
            <a:spLocks noChangeArrowheads="1"/>
          </p:cNvSpPr>
          <p:nvPr/>
        </p:nvSpPr>
        <p:spPr bwMode="auto">
          <a:xfrm>
            <a:off x="1410118" y="3372038"/>
            <a:ext cx="134507" cy="157998"/>
          </a:xfrm>
          <a:prstGeom prst="ellipse">
            <a:avLst/>
          </a:prstGeom>
          <a:noFill/>
          <a:ln w="76200" cmpd="tri">
            <a:solidFill>
              <a:srgbClr val="00FF00"/>
            </a:solidFill>
            <a:round/>
            <a:headEnd/>
            <a:tailEnd/>
          </a:ln>
        </p:spPr>
        <p:txBody>
          <a:bodyPr wrap="none" anchor="ctr"/>
          <a:lstStyle/>
          <a:p>
            <a:endParaRPr lang="en-US"/>
          </a:p>
        </p:txBody>
      </p:sp>
      <p:sp>
        <p:nvSpPr>
          <p:cNvPr id="24589" name="Oval 10"/>
          <p:cNvSpPr>
            <a:spLocks noChangeArrowheads="1"/>
          </p:cNvSpPr>
          <p:nvPr/>
        </p:nvSpPr>
        <p:spPr bwMode="auto">
          <a:xfrm>
            <a:off x="1548524" y="3372038"/>
            <a:ext cx="134507" cy="157998"/>
          </a:xfrm>
          <a:prstGeom prst="ellipse">
            <a:avLst/>
          </a:prstGeom>
          <a:noFill/>
          <a:ln w="76200" cmpd="tri">
            <a:solidFill>
              <a:srgbClr val="00FF00"/>
            </a:solidFill>
            <a:round/>
            <a:headEnd/>
            <a:tailEnd/>
          </a:ln>
        </p:spPr>
        <p:txBody>
          <a:bodyPr wrap="none" anchor="ctr"/>
          <a:lstStyle/>
          <a:p>
            <a:endParaRPr lang="en-US"/>
          </a:p>
        </p:txBody>
      </p:sp>
      <p:sp>
        <p:nvSpPr>
          <p:cNvPr id="24590" name="Oval 11"/>
          <p:cNvSpPr>
            <a:spLocks noChangeArrowheads="1"/>
          </p:cNvSpPr>
          <p:nvPr/>
        </p:nvSpPr>
        <p:spPr bwMode="auto">
          <a:xfrm>
            <a:off x="1686929" y="3372038"/>
            <a:ext cx="134507" cy="157998"/>
          </a:xfrm>
          <a:prstGeom prst="ellipse">
            <a:avLst/>
          </a:prstGeom>
          <a:noFill/>
          <a:ln w="76200" cmpd="tri">
            <a:solidFill>
              <a:srgbClr val="00FF00"/>
            </a:solidFill>
            <a:round/>
            <a:headEnd/>
            <a:tailEnd/>
          </a:ln>
        </p:spPr>
        <p:txBody>
          <a:bodyPr wrap="none" anchor="ctr"/>
          <a:lstStyle/>
          <a:p>
            <a:endParaRPr lang="en-US"/>
          </a:p>
        </p:txBody>
      </p:sp>
      <p:sp>
        <p:nvSpPr>
          <p:cNvPr id="24591" name="Oval 12"/>
          <p:cNvSpPr>
            <a:spLocks noChangeArrowheads="1"/>
          </p:cNvSpPr>
          <p:nvPr/>
        </p:nvSpPr>
        <p:spPr bwMode="auto">
          <a:xfrm>
            <a:off x="1825335" y="3372038"/>
            <a:ext cx="134507" cy="157998"/>
          </a:xfrm>
          <a:prstGeom prst="ellipse">
            <a:avLst/>
          </a:prstGeom>
          <a:noFill/>
          <a:ln w="76200" cmpd="tri">
            <a:solidFill>
              <a:srgbClr val="00FF00"/>
            </a:solidFill>
            <a:round/>
            <a:headEnd/>
            <a:tailEnd/>
          </a:ln>
        </p:spPr>
        <p:txBody>
          <a:bodyPr wrap="none" anchor="ctr"/>
          <a:lstStyle/>
          <a:p>
            <a:endParaRPr lang="en-US"/>
          </a:p>
        </p:txBody>
      </p:sp>
      <p:sp>
        <p:nvSpPr>
          <p:cNvPr id="24592" name="Oval 13"/>
          <p:cNvSpPr>
            <a:spLocks noChangeArrowheads="1"/>
          </p:cNvSpPr>
          <p:nvPr/>
        </p:nvSpPr>
        <p:spPr bwMode="auto">
          <a:xfrm>
            <a:off x="1478346" y="3516870"/>
            <a:ext cx="134507" cy="157998"/>
          </a:xfrm>
          <a:prstGeom prst="ellipse">
            <a:avLst/>
          </a:prstGeom>
          <a:noFill/>
          <a:ln w="76200" cmpd="tri">
            <a:solidFill>
              <a:srgbClr val="00FF00"/>
            </a:solidFill>
            <a:round/>
            <a:headEnd/>
            <a:tailEnd/>
          </a:ln>
        </p:spPr>
        <p:txBody>
          <a:bodyPr wrap="none" anchor="ctr"/>
          <a:lstStyle/>
          <a:p>
            <a:endParaRPr lang="en-US"/>
          </a:p>
        </p:txBody>
      </p:sp>
      <p:sp>
        <p:nvSpPr>
          <p:cNvPr id="24593" name="Oval 14"/>
          <p:cNvSpPr>
            <a:spLocks noChangeArrowheads="1"/>
          </p:cNvSpPr>
          <p:nvPr/>
        </p:nvSpPr>
        <p:spPr bwMode="auto">
          <a:xfrm>
            <a:off x="1614802" y="3516870"/>
            <a:ext cx="134507" cy="157998"/>
          </a:xfrm>
          <a:prstGeom prst="ellipse">
            <a:avLst/>
          </a:prstGeom>
          <a:noFill/>
          <a:ln w="76200" cmpd="tri">
            <a:solidFill>
              <a:srgbClr val="00FF00"/>
            </a:solidFill>
            <a:round/>
            <a:headEnd/>
            <a:tailEnd/>
          </a:ln>
        </p:spPr>
        <p:txBody>
          <a:bodyPr wrap="none" anchor="ctr"/>
          <a:lstStyle/>
          <a:p>
            <a:endParaRPr lang="en-US"/>
          </a:p>
        </p:txBody>
      </p:sp>
      <p:sp>
        <p:nvSpPr>
          <p:cNvPr id="24594" name="Oval 15"/>
          <p:cNvSpPr>
            <a:spLocks noChangeArrowheads="1"/>
          </p:cNvSpPr>
          <p:nvPr/>
        </p:nvSpPr>
        <p:spPr bwMode="auto">
          <a:xfrm>
            <a:off x="1349688" y="3512481"/>
            <a:ext cx="134507" cy="155804"/>
          </a:xfrm>
          <a:prstGeom prst="ellipse">
            <a:avLst/>
          </a:prstGeom>
          <a:noFill/>
          <a:ln w="76200" cmpd="tri">
            <a:solidFill>
              <a:srgbClr val="00FF00"/>
            </a:solidFill>
            <a:round/>
            <a:headEnd/>
            <a:tailEnd/>
          </a:ln>
        </p:spPr>
        <p:txBody>
          <a:bodyPr wrap="none" anchor="ctr"/>
          <a:lstStyle/>
          <a:p>
            <a:endParaRPr lang="en-US"/>
          </a:p>
        </p:txBody>
      </p:sp>
      <p:sp>
        <p:nvSpPr>
          <p:cNvPr id="24595" name="Oval 16"/>
          <p:cNvSpPr>
            <a:spLocks noChangeArrowheads="1"/>
          </p:cNvSpPr>
          <p:nvPr/>
        </p:nvSpPr>
        <p:spPr bwMode="auto">
          <a:xfrm>
            <a:off x="1281460" y="3378621"/>
            <a:ext cx="134507" cy="155804"/>
          </a:xfrm>
          <a:prstGeom prst="ellipse">
            <a:avLst/>
          </a:prstGeom>
          <a:noFill/>
          <a:ln w="76200" cmpd="tri">
            <a:solidFill>
              <a:srgbClr val="00FF00"/>
            </a:solidFill>
            <a:round/>
            <a:headEnd/>
            <a:tailEnd/>
          </a:ln>
        </p:spPr>
        <p:txBody>
          <a:bodyPr wrap="none" anchor="ctr"/>
          <a:lstStyle/>
          <a:p>
            <a:endParaRPr lang="en-US"/>
          </a:p>
        </p:txBody>
      </p:sp>
      <p:sp>
        <p:nvSpPr>
          <p:cNvPr id="24596" name="Oval 17"/>
          <p:cNvSpPr>
            <a:spLocks noChangeArrowheads="1"/>
          </p:cNvSpPr>
          <p:nvPr/>
        </p:nvSpPr>
        <p:spPr bwMode="auto">
          <a:xfrm>
            <a:off x="1759056" y="3512481"/>
            <a:ext cx="134507" cy="155804"/>
          </a:xfrm>
          <a:prstGeom prst="ellipse">
            <a:avLst/>
          </a:prstGeom>
          <a:noFill/>
          <a:ln w="76200" cmpd="tri">
            <a:solidFill>
              <a:srgbClr val="00FF00"/>
            </a:solidFill>
            <a:round/>
            <a:headEnd/>
            <a:tailEnd/>
          </a:ln>
        </p:spPr>
        <p:txBody>
          <a:bodyPr wrap="none" anchor="ctr"/>
          <a:lstStyle/>
          <a:p>
            <a:endParaRPr lang="en-US"/>
          </a:p>
        </p:txBody>
      </p:sp>
      <p:grpSp>
        <p:nvGrpSpPr>
          <p:cNvPr id="2" name="Group 19"/>
          <p:cNvGrpSpPr>
            <a:grpSpLocks/>
          </p:cNvGrpSpPr>
          <p:nvPr/>
        </p:nvGrpSpPr>
        <p:grpSpPr bwMode="auto">
          <a:xfrm>
            <a:off x="3221084" y="1786497"/>
            <a:ext cx="2798715" cy="3166503"/>
            <a:chOff x="3417" y="1444"/>
            <a:chExt cx="1538" cy="1564"/>
          </a:xfrm>
        </p:grpSpPr>
        <p:pic>
          <p:nvPicPr>
            <p:cNvPr id="13344" name="Picture 20" descr="v13"/>
            <p:cNvPicPr>
              <a:picLocks noChangeAspect="1" noChangeArrowheads="1"/>
            </p:cNvPicPr>
            <p:nvPr/>
          </p:nvPicPr>
          <p:blipFill>
            <a:blip r:embed="rId4" cstate="print">
              <a:lum bright="-20000" contrast="-10000"/>
            </a:blip>
            <a:srcRect/>
            <a:stretch>
              <a:fillRect/>
            </a:stretch>
          </p:blipFill>
          <p:spPr bwMode="auto">
            <a:xfrm>
              <a:off x="3417" y="1444"/>
              <a:ext cx="1538" cy="1564"/>
            </a:xfrm>
            <a:prstGeom prst="rect">
              <a:avLst/>
            </a:prstGeom>
            <a:ln>
              <a:noFill/>
            </a:ln>
            <a:effectLst>
              <a:softEdge rad="112500"/>
            </a:effectLst>
          </p:spPr>
        </p:pic>
        <p:sp>
          <p:nvSpPr>
            <p:cNvPr id="24609" name="Rectangle 21"/>
            <p:cNvSpPr>
              <a:spLocks noChangeArrowheads="1"/>
            </p:cNvSpPr>
            <p:nvPr/>
          </p:nvSpPr>
          <p:spPr bwMode="auto">
            <a:xfrm>
              <a:off x="3966" y="2344"/>
              <a:ext cx="78" cy="204"/>
            </a:xfrm>
            <a:prstGeom prst="rect">
              <a:avLst/>
            </a:prstGeom>
            <a:noFill/>
            <a:ln w="76200" cmpd="tri">
              <a:solidFill>
                <a:srgbClr val="00FF00"/>
              </a:solidFill>
              <a:miter lim="800000"/>
              <a:headEnd/>
              <a:tailEnd/>
            </a:ln>
          </p:spPr>
          <p:txBody>
            <a:bodyPr wrap="none" anchor="ctr"/>
            <a:lstStyle/>
            <a:p>
              <a:endParaRPr lang="en-US"/>
            </a:p>
          </p:txBody>
        </p:sp>
        <p:sp>
          <p:nvSpPr>
            <p:cNvPr id="24610" name="Rectangle 22"/>
            <p:cNvSpPr>
              <a:spLocks noChangeArrowheads="1"/>
            </p:cNvSpPr>
            <p:nvPr/>
          </p:nvSpPr>
          <p:spPr bwMode="auto">
            <a:xfrm>
              <a:off x="4044" y="2344"/>
              <a:ext cx="78" cy="204"/>
            </a:xfrm>
            <a:prstGeom prst="rect">
              <a:avLst/>
            </a:prstGeom>
            <a:noFill/>
            <a:ln w="76200" cmpd="tri">
              <a:solidFill>
                <a:srgbClr val="00FF00"/>
              </a:solidFill>
              <a:miter lim="800000"/>
              <a:headEnd/>
              <a:tailEnd/>
            </a:ln>
          </p:spPr>
          <p:txBody>
            <a:bodyPr wrap="none" anchor="ctr"/>
            <a:lstStyle/>
            <a:p>
              <a:endParaRPr lang="en-US"/>
            </a:p>
          </p:txBody>
        </p:sp>
        <p:sp>
          <p:nvSpPr>
            <p:cNvPr id="24611" name="Rectangle 23"/>
            <p:cNvSpPr>
              <a:spLocks noChangeArrowheads="1"/>
            </p:cNvSpPr>
            <p:nvPr/>
          </p:nvSpPr>
          <p:spPr bwMode="auto">
            <a:xfrm>
              <a:off x="4122" y="2344"/>
              <a:ext cx="78" cy="204"/>
            </a:xfrm>
            <a:prstGeom prst="rect">
              <a:avLst/>
            </a:prstGeom>
            <a:noFill/>
            <a:ln w="76200" cmpd="tri">
              <a:solidFill>
                <a:srgbClr val="00FF00"/>
              </a:solidFill>
              <a:miter lim="800000"/>
              <a:headEnd/>
              <a:tailEnd/>
            </a:ln>
          </p:spPr>
          <p:txBody>
            <a:bodyPr wrap="none" anchor="ctr"/>
            <a:lstStyle/>
            <a:p>
              <a:endParaRPr lang="en-US"/>
            </a:p>
          </p:txBody>
        </p:sp>
        <p:sp>
          <p:nvSpPr>
            <p:cNvPr id="24612" name="Rectangle 24"/>
            <p:cNvSpPr>
              <a:spLocks noChangeArrowheads="1"/>
            </p:cNvSpPr>
            <p:nvPr/>
          </p:nvSpPr>
          <p:spPr bwMode="auto">
            <a:xfrm>
              <a:off x="4200" y="2344"/>
              <a:ext cx="78" cy="204"/>
            </a:xfrm>
            <a:prstGeom prst="rect">
              <a:avLst/>
            </a:prstGeom>
            <a:noFill/>
            <a:ln w="76200" cmpd="tri">
              <a:solidFill>
                <a:srgbClr val="00FF00"/>
              </a:solidFill>
              <a:miter lim="800000"/>
              <a:headEnd/>
              <a:tailEnd/>
            </a:ln>
          </p:spPr>
          <p:txBody>
            <a:bodyPr wrap="none" anchor="ctr"/>
            <a:lstStyle/>
            <a:p>
              <a:endParaRPr lang="en-US"/>
            </a:p>
          </p:txBody>
        </p:sp>
        <p:sp>
          <p:nvSpPr>
            <p:cNvPr id="24613" name="Rectangle 25"/>
            <p:cNvSpPr>
              <a:spLocks noChangeArrowheads="1"/>
            </p:cNvSpPr>
            <p:nvPr/>
          </p:nvSpPr>
          <p:spPr bwMode="auto">
            <a:xfrm>
              <a:off x="4278" y="2344"/>
              <a:ext cx="78" cy="204"/>
            </a:xfrm>
            <a:prstGeom prst="rect">
              <a:avLst/>
            </a:prstGeom>
            <a:noFill/>
            <a:ln w="76200" cmpd="tri">
              <a:solidFill>
                <a:srgbClr val="00FF00"/>
              </a:solidFill>
              <a:miter lim="800000"/>
              <a:headEnd/>
              <a:tailEnd/>
            </a:ln>
          </p:spPr>
          <p:txBody>
            <a:bodyPr wrap="none" anchor="ctr"/>
            <a:lstStyle/>
            <a:p>
              <a:endParaRPr lang="en-US"/>
            </a:p>
          </p:txBody>
        </p:sp>
        <p:sp>
          <p:nvSpPr>
            <p:cNvPr id="24614" name="Rectangle 26"/>
            <p:cNvSpPr>
              <a:spLocks noChangeArrowheads="1"/>
            </p:cNvSpPr>
            <p:nvPr/>
          </p:nvSpPr>
          <p:spPr bwMode="auto">
            <a:xfrm>
              <a:off x="4011" y="2140"/>
              <a:ext cx="78" cy="204"/>
            </a:xfrm>
            <a:prstGeom prst="rect">
              <a:avLst/>
            </a:prstGeom>
            <a:noFill/>
            <a:ln w="76200" cmpd="tri">
              <a:solidFill>
                <a:srgbClr val="00FF00"/>
              </a:solidFill>
              <a:miter lim="800000"/>
              <a:headEnd/>
              <a:tailEnd/>
            </a:ln>
          </p:spPr>
          <p:txBody>
            <a:bodyPr wrap="none" anchor="ctr"/>
            <a:lstStyle/>
            <a:p>
              <a:endParaRPr lang="en-US"/>
            </a:p>
          </p:txBody>
        </p:sp>
        <p:sp>
          <p:nvSpPr>
            <p:cNvPr id="24615" name="Rectangle 27"/>
            <p:cNvSpPr>
              <a:spLocks noChangeArrowheads="1"/>
            </p:cNvSpPr>
            <p:nvPr/>
          </p:nvSpPr>
          <p:spPr bwMode="auto">
            <a:xfrm>
              <a:off x="4089" y="2140"/>
              <a:ext cx="78" cy="204"/>
            </a:xfrm>
            <a:prstGeom prst="rect">
              <a:avLst/>
            </a:prstGeom>
            <a:noFill/>
            <a:ln w="76200" cmpd="tri">
              <a:solidFill>
                <a:srgbClr val="00FF00"/>
              </a:solidFill>
              <a:miter lim="800000"/>
              <a:headEnd/>
              <a:tailEnd/>
            </a:ln>
          </p:spPr>
          <p:txBody>
            <a:bodyPr wrap="none" anchor="ctr"/>
            <a:lstStyle/>
            <a:p>
              <a:endParaRPr lang="en-US"/>
            </a:p>
          </p:txBody>
        </p:sp>
        <p:sp>
          <p:nvSpPr>
            <p:cNvPr id="24616" name="Rectangle 28"/>
            <p:cNvSpPr>
              <a:spLocks noChangeArrowheads="1"/>
            </p:cNvSpPr>
            <p:nvPr/>
          </p:nvSpPr>
          <p:spPr bwMode="auto">
            <a:xfrm>
              <a:off x="4167" y="2140"/>
              <a:ext cx="78" cy="204"/>
            </a:xfrm>
            <a:prstGeom prst="rect">
              <a:avLst/>
            </a:prstGeom>
            <a:noFill/>
            <a:ln w="76200" cmpd="tri">
              <a:solidFill>
                <a:srgbClr val="00FF00"/>
              </a:solidFill>
              <a:miter lim="800000"/>
              <a:headEnd/>
              <a:tailEnd/>
            </a:ln>
          </p:spPr>
          <p:txBody>
            <a:bodyPr wrap="none" anchor="ctr"/>
            <a:lstStyle/>
            <a:p>
              <a:endParaRPr lang="en-US"/>
            </a:p>
          </p:txBody>
        </p:sp>
        <p:sp>
          <p:nvSpPr>
            <p:cNvPr id="24617" name="Rectangle 29"/>
            <p:cNvSpPr>
              <a:spLocks noChangeArrowheads="1"/>
            </p:cNvSpPr>
            <p:nvPr/>
          </p:nvSpPr>
          <p:spPr bwMode="auto">
            <a:xfrm>
              <a:off x="4245" y="2140"/>
              <a:ext cx="78" cy="204"/>
            </a:xfrm>
            <a:prstGeom prst="rect">
              <a:avLst/>
            </a:prstGeom>
            <a:noFill/>
            <a:ln w="76200" cmpd="tri">
              <a:solidFill>
                <a:srgbClr val="00FF00"/>
              </a:solidFill>
              <a:miter lim="800000"/>
              <a:headEnd/>
              <a:tailEnd/>
            </a:ln>
          </p:spPr>
          <p:txBody>
            <a:bodyPr wrap="none" anchor="ctr"/>
            <a:lstStyle/>
            <a:p>
              <a:endParaRPr lang="en-US"/>
            </a:p>
          </p:txBody>
        </p:sp>
      </p:grpSp>
      <p:grpSp>
        <p:nvGrpSpPr>
          <p:cNvPr id="3" name="Group 31"/>
          <p:cNvGrpSpPr>
            <a:grpSpLocks/>
          </p:cNvGrpSpPr>
          <p:nvPr/>
        </p:nvGrpSpPr>
        <p:grpSpPr bwMode="auto">
          <a:xfrm>
            <a:off x="6149043" y="1873250"/>
            <a:ext cx="2733020" cy="3076575"/>
            <a:chOff x="5114" y="1440"/>
            <a:chExt cx="1584" cy="1584"/>
          </a:xfrm>
        </p:grpSpPr>
        <p:pic>
          <p:nvPicPr>
            <p:cNvPr id="13335" name="Picture 32" descr="v13a copy"/>
            <p:cNvPicPr>
              <a:picLocks noChangeAspect="1" noChangeArrowheads="1"/>
            </p:cNvPicPr>
            <p:nvPr/>
          </p:nvPicPr>
          <p:blipFill>
            <a:blip r:embed="rId5" cstate="print">
              <a:lum bright="-20000" contrast="-10000"/>
            </a:blip>
            <a:srcRect/>
            <a:stretch>
              <a:fillRect/>
            </a:stretch>
          </p:blipFill>
          <p:spPr bwMode="auto">
            <a:xfrm>
              <a:off x="5114" y="1440"/>
              <a:ext cx="1584" cy="1584"/>
            </a:xfrm>
            <a:prstGeom prst="rect">
              <a:avLst/>
            </a:prstGeom>
            <a:ln>
              <a:noFill/>
            </a:ln>
            <a:effectLst>
              <a:softEdge rad="112500"/>
            </a:effectLst>
          </p:spPr>
        </p:pic>
        <p:grpSp>
          <p:nvGrpSpPr>
            <p:cNvPr id="4" name="Group 33"/>
            <p:cNvGrpSpPr>
              <a:grpSpLocks/>
            </p:cNvGrpSpPr>
            <p:nvPr/>
          </p:nvGrpSpPr>
          <p:grpSpPr bwMode="auto">
            <a:xfrm>
              <a:off x="5626" y="2397"/>
              <a:ext cx="175" cy="198"/>
              <a:chOff x="4427" y="2769"/>
              <a:chExt cx="205" cy="234"/>
            </a:xfrm>
          </p:grpSpPr>
          <p:sp>
            <p:nvSpPr>
              <p:cNvPr id="24605" name="Rectangle 34"/>
              <p:cNvSpPr>
                <a:spLocks noChangeArrowheads="1"/>
              </p:cNvSpPr>
              <p:nvPr/>
            </p:nvSpPr>
            <p:spPr bwMode="auto">
              <a:xfrm rot="-5417225">
                <a:off x="4491" y="2862"/>
                <a:ext cx="78" cy="204"/>
              </a:xfrm>
              <a:prstGeom prst="rect">
                <a:avLst/>
              </a:prstGeom>
              <a:noFill/>
              <a:ln w="76200" cmpd="tri">
                <a:solidFill>
                  <a:srgbClr val="00FF00"/>
                </a:solidFill>
                <a:miter lim="800000"/>
                <a:headEnd/>
                <a:tailEnd/>
              </a:ln>
            </p:spPr>
            <p:txBody>
              <a:bodyPr wrap="none" anchor="ctr"/>
              <a:lstStyle/>
              <a:p>
                <a:endParaRPr lang="en-US"/>
              </a:p>
            </p:txBody>
          </p:sp>
          <p:sp>
            <p:nvSpPr>
              <p:cNvPr id="24606" name="Rectangle 35"/>
              <p:cNvSpPr>
                <a:spLocks noChangeArrowheads="1"/>
              </p:cNvSpPr>
              <p:nvPr/>
            </p:nvSpPr>
            <p:spPr bwMode="auto">
              <a:xfrm rot="-5417225">
                <a:off x="4491" y="2784"/>
                <a:ext cx="78" cy="204"/>
              </a:xfrm>
              <a:prstGeom prst="rect">
                <a:avLst/>
              </a:prstGeom>
              <a:noFill/>
              <a:ln w="76200" cmpd="tri">
                <a:solidFill>
                  <a:srgbClr val="00FF00"/>
                </a:solidFill>
                <a:miter lim="800000"/>
                <a:headEnd/>
                <a:tailEnd/>
              </a:ln>
            </p:spPr>
            <p:txBody>
              <a:bodyPr wrap="none" anchor="ctr"/>
              <a:lstStyle/>
              <a:p>
                <a:endParaRPr lang="en-US"/>
              </a:p>
            </p:txBody>
          </p:sp>
          <p:sp>
            <p:nvSpPr>
              <p:cNvPr id="24607" name="Rectangle 36"/>
              <p:cNvSpPr>
                <a:spLocks noChangeArrowheads="1"/>
              </p:cNvSpPr>
              <p:nvPr/>
            </p:nvSpPr>
            <p:spPr bwMode="auto">
              <a:xfrm rot="-5417225">
                <a:off x="4490" y="2706"/>
                <a:ext cx="78" cy="204"/>
              </a:xfrm>
              <a:prstGeom prst="rect">
                <a:avLst/>
              </a:prstGeom>
              <a:noFill/>
              <a:ln w="76200" cmpd="tri">
                <a:solidFill>
                  <a:srgbClr val="00FF00"/>
                </a:solidFill>
                <a:miter lim="800000"/>
                <a:headEnd/>
                <a:tailEnd/>
              </a:ln>
            </p:spPr>
            <p:txBody>
              <a:bodyPr wrap="none" anchor="ctr"/>
              <a:lstStyle/>
              <a:p>
                <a:endParaRPr lang="en-US"/>
              </a:p>
            </p:txBody>
          </p:sp>
        </p:grpSp>
        <p:sp>
          <p:nvSpPr>
            <p:cNvPr id="24601" name="Rectangle 37"/>
            <p:cNvSpPr>
              <a:spLocks noChangeArrowheads="1"/>
            </p:cNvSpPr>
            <p:nvPr/>
          </p:nvSpPr>
          <p:spPr bwMode="auto">
            <a:xfrm rot="-5417225">
              <a:off x="5855" y="2475"/>
              <a:ext cx="66" cy="174"/>
            </a:xfrm>
            <a:prstGeom prst="rect">
              <a:avLst/>
            </a:prstGeom>
            <a:noFill/>
            <a:ln w="76200" cmpd="tri">
              <a:solidFill>
                <a:srgbClr val="00FF00"/>
              </a:solidFill>
              <a:miter lim="800000"/>
              <a:headEnd/>
              <a:tailEnd/>
            </a:ln>
          </p:spPr>
          <p:txBody>
            <a:bodyPr wrap="none" anchor="ctr"/>
            <a:lstStyle/>
            <a:p>
              <a:endParaRPr lang="en-US"/>
            </a:p>
          </p:txBody>
        </p:sp>
        <p:sp>
          <p:nvSpPr>
            <p:cNvPr id="24602" name="Rectangle 38"/>
            <p:cNvSpPr>
              <a:spLocks noChangeArrowheads="1"/>
            </p:cNvSpPr>
            <p:nvPr/>
          </p:nvSpPr>
          <p:spPr bwMode="auto">
            <a:xfrm rot="-5417225">
              <a:off x="5855" y="2409"/>
              <a:ext cx="66" cy="174"/>
            </a:xfrm>
            <a:prstGeom prst="rect">
              <a:avLst/>
            </a:prstGeom>
            <a:noFill/>
            <a:ln w="76200" cmpd="tri">
              <a:solidFill>
                <a:srgbClr val="00FF00"/>
              </a:solidFill>
              <a:miter lim="800000"/>
              <a:headEnd/>
              <a:tailEnd/>
            </a:ln>
          </p:spPr>
          <p:txBody>
            <a:bodyPr wrap="none" anchor="ctr"/>
            <a:lstStyle/>
            <a:p>
              <a:endParaRPr lang="en-US"/>
            </a:p>
          </p:txBody>
        </p:sp>
        <p:sp>
          <p:nvSpPr>
            <p:cNvPr id="24603" name="Rectangle 39"/>
            <p:cNvSpPr>
              <a:spLocks noChangeArrowheads="1"/>
            </p:cNvSpPr>
            <p:nvPr/>
          </p:nvSpPr>
          <p:spPr bwMode="auto">
            <a:xfrm rot="-5417225">
              <a:off x="5854" y="2343"/>
              <a:ext cx="66" cy="174"/>
            </a:xfrm>
            <a:prstGeom prst="rect">
              <a:avLst/>
            </a:prstGeom>
            <a:noFill/>
            <a:ln w="76200" cmpd="tri">
              <a:solidFill>
                <a:srgbClr val="00FF00"/>
              </a:solidFill>
              <a:miter lim="800000"/>
              <a:headEnd/>
              <a:tailEnd/>
            </a:ln>
          </p:spPr>
          <p:txBody>
            <a:bodyPr wrap="none" anchor="ctr"/>
            <a:lstStyle/>
            <a:p>
              <a:endParaRPr lang="en-US"/>
            </a:p>
          </p:txBody>
        </p:sp>
        <p:sp>
          <p:nvSpPr>
            <p:cNvPr id="24604" name="Rectangle 40"/>
            <p:cNvSpPr>
              <a:spLocks noChangeArrowheads="1"/>
            </p:cNvSpPr>
            <p:nvPr/>
          </p:nvSpPr>
          <p:spPr bwMode="auto">
            <a:xfrm rot="-5417225">
              <a:off x="5680" y="2277"/>
              <a:ext cx="66" cy="174"/>
            </a:xfrm>
            <a:prstGeom prst="rect">
              <a:avLst/>
            </a:prstGeom>
            <a:noFill/>
            <a:ln w="76200" cmpd="tri">
              <a:solidFill>
                <a:srgbClr val="00FF00"/>
              </a:solidFill>
              <a:miter lim="800000"/>
              <a:headEnd/>
              <a:tailEnd/>
            </a:ln>
          </p:spPr>
          <p:txBody>
            <a:bodyPr wrap="none" anchor="ctr"/>
            <a:lstStyle/>
            <a:p>
              <a:endParaRPr lang="en-US"/>
            </a:p>
          </p:txBody>
        </p:sp>
      </p:gr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DBB27F76-9CA9-4220-8C0D-1190FA1487FB}" type="slidenum">
              <a:rPr lang="he-IL" smtClean="0"/>
              <a:pPr>
                <a:defRPr/>
              </a:pPr>
              <a:t>12</a:t>
            </a:fld>
            <a:endParaRPr lang="en-US" dirty="0"/>
          </a:p>
        </p:txBody>
      </p:sp>
      <p:pic>
        <p:nvPicPr>
          <p:cNvPr id="3" name="Picture 2" descr="image-14.jpeg"/>
          <p:cNvPicPr>
            <a:picLocks noChangeAspect="1"/>
          </p:cNvPicPr>
          <p:nvPr/>
        </p:nvPicPr>
        <p:blipFill>
          <a:blip r:embed="rId2"/>
          <a:srcRect l="4737" t="8475" r="14737"/>
          <a:stretch>
            <a:fillRect/>
          </a:stretch>
        </p:blipFill>
        <p:spPr>
          <a:xfrm>
            <a:off x="228600" y="1600200"/>
            <a:ext cx="3886200" cy="4114800"/>
          </a:xfrm>
          <a:prstGeom prst="rect">
            <a:avLst/>
          </a:prstGeom>
        </p:spPr>
      </p:pic>
      <p:pic>
        <p:nvPicPr>
          <p:cNvPr id="4" name="Picture 3" descr="image-15.jpeg"/>
          <p:cNvPicPr>
            <a:picLocks noChangeAspect="1"/>
          </p:cNvPicPr>
          <p:nvPr/>
        </p:nvPicPr>
        <p:blipFill>
          <a:blip r:embed="rId3"/>
          <a:srcRect l="35593" t="8772" r="15254"/>
          <a:stretch>
            <a:fillRect/>
          </a:stretch>
        </p:blipFill>
        <p:spPr>
          <a:xfrm rot="5400000">
            <a:off x="5676900" y="1943100"/>
            <a:ext cx="2209800" cy="3962400"/>
          </a:xfrm>
          <a:prstGeom prst="rect">
            <a:avLst/>
          </a:prstGeom>
        </p:spPr>
      </p:pic>
      <p:sp>
        <p:nvSpPr>
          <p:cNvPr id="6" name="TextBox 5"/>
          <p:cNvSpPr txBox="1"/>
          <p:nvPr/>
        </p:nvSpPr>
        <p:spPr>
          <a:xfrm>
            <a:off x="2895600" y="152400"/>
            <a:ext cx="3172663" cy="461665"/>
          </a:xfrm>
          <a:prstGeom prst="rect">
            <a:avLst/>
          </a:prstGeom>
          <a:noFill/>
        </p:spPr>
        <p:txBody>
          <a:bodyPr wrap="none" rtlCol="0">
            <a:spAutoFit/>
          </a:bodyPr>
          <a:lstStyle/>
          <a:p>
            <a:r>
              <a:rPr lang="en-US" sz="2400" b="1" dirty="0" smtClean="0">
                <a:solidFill>
                  <a:schemeClr val="bg1"/>
                </a:solidFill>
              </a:rPr>
              <a:t>MR Thermometry </a:t>
            </a:r>
            <a:endParaRPr lang="en-US" sz="2400" b="1" dirty="0">
              <a:solidFill>
                <a:schemeClr val="bg1"/>
              </a:solidFill>
            </a:endParaRPr>
          </a:p>
        </p:txBody>
      </p:sp>
      <p:sp>
        <p:nvSpPr>
          <p:cNvPr id="7" name="TextBox 6"/>
          <p:cNvSpPr txBox="1"/>
          <p:nvPr/>
        </p:nvSpPr>
        <p:spPr>
          <a:xfrm>
            <a:off x="1371600" y="5867400"/>
            <a:ext cx="1534257" cy="307777"/>
          </a:xfrm>
          <a:prstGeom prst="rect">
            <a:avLst/>
          </a:prstGeom>
          <a:noFill/>
        </p:spPr>
        <p:txBody>
          <a:bodyPr wrap="none" rtlCol="0">
            <a:spAutoFit/>
          </a:bodyPr>
          <a:lstStyle/>
          <a:p>
            <a:r>
              <a:rPr lang="en-US" sz="1400" dirty="0" smtClean="0"/>
              <a:t>Post </a:t>
            </a:r>
            <a:r>
              <a:rPr lang="en-US" sz="1400" dirty="0" err="1" smtClean="0"/>
              <a:t>sonication</a:t>
            </a:r>
            <a:endParaRPr lang="en-US" sz="1400" dirty="0"/>
          </a:p>
        </p:txBody>
      </p:sp>
      <p:sp>
        <p:nvSpPr>
          <p:cNvPr id="8" name="TextBox 7"/>
          <p:cNvSpPr txBox="1"/>
          <p:nvPr/>
        </p:nvSpPr>
        <p:spPr>
          <a:xfrm>
            <a:off x="5715000" y="5867400"/>
            <a:ext cx="2276948" cy="307777"/>
          </a:xfrm>
          <a:prstGeom prst="rect">
            <a:avLst/>
          </a:prstGeom>
          <a:noFill/>
        </p:spPr>
        <p:txBody>
          <a:bodyPr wrap="none" rtlCol="0">
            <a:spAutoFit/>
          </a:bodyPr>
          <a:lstStyle/>
          <a:p>
            <a:r>
              <a:rPr lang="en-US" sz="1400" dirty="0" smtClean="0"/>
              <a:t>Temperatures achieved</a:t>
            </a:r>
            <a:endParaRPr lang="en-US" sz="1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96" name="Rectangle 56"/>
          <p:cNvSpPr>
            <a:spLocks noChangeArrowheads="1"/>
          </p:cNvSpPr>
          <p:nvPr/>
        </p:nvSpPr>
        <p:spPr bwMode="auto">
          <a:xfrm>
            <a:off x="0" y="152400"/>
            <a:ext cx="8077200" cy="609600"/>
          </a:xfrm>
          <a:prstGeom prst="rect">
            <a:avLst/>
          </a:prstGeom>
          <a:noFill/>
          <a:ln w="9525">
            <a:noFill/>
            <a:miter lim="800000"/>
            <a:headEnd/>
            <a:tailEnd/>
          </a:ln>
          <a:effectLst/>
        </p:spPr>
        <p:txBody>
          <a:bodyPr lIns="0" tIns="0" rIns="0" bIns="0"/>
          <a:lstStyle/>
          <a:p>
            <a:pPr eaLnBrk="1" hangingPunct="1">
              <a:lnSpc>
                <a:spcPct val="95000"/>
              </a:lnSpc>
            </a:pPr>
            <a:r>
              <a:rPr lang="en-US" sz="2800" b="1" dirty="0" smtClean="0">
                <a:solidFill>
                  <a:schemeClr val="bg1"/>
                </a:solidFill>
              </a:rPr>
              <a:t>MR </a:t>
            </a:r>
            <a:r>
              <a:rPr lang="en-US" sz="2800" b="1" dirty="0">
                <a:solidFill>
                  <a:schemeClr val="bg1"/>
                </a:solidFill>
              </a:rPr>
              <a:t>thermometry and </a:t>
            </a:r>
            <a:r>
              <a:rPr lang="en-US" sz="2800" b="1" dirty="0" smtClean="0">
                <a:solidFill>
                  <a:schemeClr val="bg1"/>
                </a:solidFill>
              </a:rPr>
              <a:t>tissue </a:t>
            </a:r>
            <a:r>
              <a:rPr lang="en-US" sz="2800" b="1" dirty="0">
                <a:solidFill>
                  <a:schemeClr val="bg1"/>
                </a:solidFill>
              </a:rPr>
              <a:t>ablation</a:t>
            </a:r>
          </a:p>
        </p:txBody>
      </p:sp>
      <p:sp>
        <p:nvSpPr>
          <p:cNvPr id="599174" name="Text Box 134"/>
          <p:cNvSpPr txBox="1">
            <a:spLocks noChangeArrowheads="1"/>
          </p:cNvSpPr>
          <p:nvPr/>
        </p:nvSpPr>
        <p:spPr bwMode="auto">
          <a:xfrm>
            <a:off x="0" y="4903788"/>
            <a:ext cx="2314575" cy="304800"/>
          </a:xfrm>
          <a:prstGeom prst="rect">
            <a:avLst/>
          </a:prstGeom>
          <a:noFill/>
          <a:ln w="9525">
            <a:noFill/>
            <a:miter lim="800000"/>
            <a:headEnd/>
            <a:tailEnd/>
          </a:ln>
          <a:effectLst/>
        </p:spPr>
        <p:txBody>
          <a:bodyPr>
            <a:spAutoFit/>
          </a:bodyPr>
          <a:lstStyle/>
          <a:p>
            <a:pPr>
              <a:spcBef>
                <a:spcPct val="50000"/>
              </a:spcBef>
            </a:pPr>
            <a:endParaRPr lang="en-US" sz="1400" b="1">
              <a:latin typeface="Arial" pitchFamily="34" charset="0"/>
            </a:endParaRPr>
          </a:p>
        </p:txBody>
      </p:sp>
      <p:grpSp>
        <p:nvGrpSpPr>
          <p:cNvPr id="2" name="Group 256"/>
          <p:cNvGrpSpPr>
            <a:grpSpLocks/>
          </p:cNvGrpSpPr>
          <p:nvPr/>
        </p:nvGrpSpPr>
        <p:grpSpPr bwMode="auto">
          <a:xfrm>
            <a:off x="1447798" y="1219200"/>
            <a:ext cx="3131006" cy="5135705"/>
            <a:chOff x="2125" y="601"/>
            <a:chExt cx="1668" cy="2788"/>
          </a:xfrm>
        </p:grpSpPr>
        <p:pic>
          <p:nvPicPr>
            <p:cNvPr id="599297" name="Picture 257" descr="D:\PROJECTS\Insightec\RSNA'05\From Lynn\ThermoCLINIrotated.jpg"/>
            <p:cNvPicPr>
              <a:picLocks noChangeAspect="1" noChangeArrowheads="1"/>
            </p:cNvPicPr>
            <p:nvPr/>
          </p:nvPicPr>
          <p:blipFill>
            <a:blip r:embed="rId4" cstate="print"/>
            <a:srcRect/>
            <a:stretch>
              <a:fillRect/>
            </a:stretch>
          </p:blipFill>
          <p:spPr bwMode="auto">
            <a:xfrm>
              <a:off x="2175" y="2408"/>
              <a:ext cx="1480" cy="669"/>
            </a:xfrm>
            <a:prstGeom prst="rect">
              <a:avLst/>
            </a:prstGeom>
            <a:noFill/>
          </p:spPr>
        </p:pic>
        <p:sp>
          <p:nvSpPr>
            <p:cNvPr id="599299" name="Rectangle 259"/>
            <p:cNvSpPr>
              <a:spLocks noChangeArrowheads="1"/>
            </p:cNvSpPr>
            <p:nvPr/>
          </p:nvSpPr>
          <p:spPr bwMode="auto">
            <a:xfrm rot="5400000">
              <a:off x="2570" y="2000"/>
              <a:ext cx="687" cy="1479"/>
            </a:xfrm>
            <a:prstGeom prst="rect">
              <a:avLst/>
            </a:prstGeom>
            <a:noFill/>
            <a:ln w="9525">
              <a:solidFill>
                <a:srgbClr val="FFCC00"/>
              </a:solidFill>
              <a:miter lim="800000"/>
              <a:headEnd/>
              <a:tailEnd/>
            </a:ln>
            <a:effectLst/>
          </p:spPr>
          <p:txBody>
            <a:bodyPr wrap="none" anchor="ctr"/>
            <a:lstStyle/>
            <a:p>
              <a:endParaRPr lang="en-US"/>
            </a:p>
          </p:txBody>
        </p:sp>
        <p:sp>
          <p:nvSpPr>
            <p:cNvPr id="599301" name="Text Box 261"/>
            <p:cNvSpPr txBox="1">
              <a:spLocks noChangeArrowheads="1"/>
            </p:cNvSpPr>
            <p:nvPr/>
          </p:nvSpPr>
          <p:spPr bwMode="auto">
            <a:xfrm>
              <a:off x="2125" y="3072"/>
              <a:ext cx="1508" cy="317"/>
            </a:xfrm>
            <a:prstGeom prst="rect">
              <a:avLst/>
            </a:prstGeom>
            <a:noFill/>
            <a:ln w="9525">
              <a:noFill/>
              <a:miter lim="800000"/>
              <a:headEnd/>
              <a:tailEnd/>
            </a:ln>
            <a:effectLst/>
          </p:spPr>
          <p:txBody>
            <a:bodyPr>
              <a:spAutoFit/>
            </a:bodyPr>
            <a:lstStyle/>
            <a:p>
              <a:pPr algn="l"/>
              <a:r>
                <a:rPr lang="en-US" sz="1600" b="1" dirty="0"/>
                <a:t>Pathology of same </a:t>
              </a:r>
              <a:r>
                <a:rPr lang="en-US" sz="1600" b="1" dirty="0" err="1"/>
                <a:t>sonication</a:t>
              </a:r>
              <a:endParaRPr lang="en-US" sz="1600" b="1" dirty="0"/>
            </a:p>
          </p:txBody>
        </p:sp>
        <p:sp>
          <p:nvSpPr>
            <p:cNvPr id="599302" name="Text Box 262"/>
            <p:cNvSpPr txBox="1">
              <a:spLocks noChangeArrowheads="1"/>
            </p:cNvSpPr>
            <p:nvPr/>
          </p:nvSpPr>
          <p:spPr bwMode="auto">
            <a:xfrm>
              <a:off x="2137" y="1278"/>
              <a:ext cx="1656" cy="317"/>
            </a:xfrm>
            <a:prstGeom prst="rect">
              <a:avLst/>
            </a:prstGeom>
            <a:noFill/>
            <a:ln w="9525">
              <a:noFill/>
              <a:miter lim="800000"/>
              <a:headEnd/>
              <a:tailEnd/>
            </a:ln>
            <a:effectLst/>
          </p:spPr>
          <p:txBody>
            <a:bodyPr>
              <a:spAutoFit/>
            </a:bodyPr>
            <a:lstStyle/>
            <a:p>
              <a:pPr algn="l"/>
              <a:r>
                <a:rPr lang="en-US" sz="1600" b="1" dirty="0">
                  <a:latin typeface="Arial" pitchFamily="34" charset="0"/>
                </a:rPr>
                <a:t>Temperature map of a </a:t>
              </a:r>
              <a:r>
                <a:rPr lang="en-US" sz="1600" b="1" dirty="0" err="1">
                  <a:latin typeface="Arial" pitchFamily="34" charset="0"/>
                </a:rPr>
                <a:t>sonication</a:t>
              </a:r>
              <a:endParaRPr lang="en-US" sz="1600" b="1" dirty="0">
                <a:latin typeface="Arial" pitchFamily="34" charset="0"/>
              </a:endParaRPr>
            </a:p>
          </p:txBody>
        </p:sp>
        <p:grpSp>
          <p:nvGrpSpPr>
            <p:cNvPr id="3" name="Group 263"/>
            <p:cNvGrpSpPr>
              <a:grpSpLocks/>
            </p:cNvGrpSpPr>
            <p:nvPr/>
          </p:nvGrpSpPr>
          <p:grpSpPr bwMode="auto">
            <a:xfrm>
              <a:off x="2173" y="601"/>
              <a:ext cx="1480" cy="686"/>
              <a:chOff x="3021" y="619"/>
              <a:chExt cx="1894" cy="896"/>
            </a:xfrm>
          </p:grpSpPr>
          <p:pic>
            <p:nvPicPr>
              <p:cNvPr id="599304" name="Picture 264" descr="D:\PROJECTS\Insightec\RSNA'05\From Lynn\ThermoMAProtated.jpg"/>
              <p:cNvPicPr>
                <a:picLocks noChangeAspect="1" noChangeArrowheads="1"/>
              </p:cNvPicPr>
              <p:nvPr/>
            </p:nvPicPr>
            <p:blipFill>
              <a:blip r:embed="rId5" cstate="print"/>
              <a:srcRect/>
              <a:stretch>
                <a:fillRect/>
              </a:stretch>
            </p:blipFill>
            <p:spPr bwMode="auto">
              <a:xfrm>
                <a:off x="3021" y="633"/>
                <a:ext cx="1893" cy="871"/>
              </a:xfrm>
              <a:prstGeom prst="rect">
                <a:avLst/>
              </a:prstGeom>
              <a:noFill/>
            </p:spPr>
          </p:pic>
          <p:sp>
            <p:nvSpPr>
              <p:cNvPr id="599305" name="Rectangle 265"/>
              <p:cNvSpPr>
                <a:spLocks noChangeArrowheads="1"/>
              </p:cNvSpPr>
              <p:nvPr/>
            </p:nvSpPr>
            <p:spPr bwMode="auto">
              <a:xfrm rot="5400000">
                <a:off x="3521" y="121"/>
                <a:ext cx="896" cy="1892"/>
              </a:xfrm>
              <a:prstGeom prst="rect">
                <a:avLst/>
              </a:prstGeom>
              <a:noFill/>
              <a:ln w="9525">
                <a:solidFill>
                  <a:srgbClr val="FFCC00"/>
                </a:solidFill>
                <a:miter lim="800000"/>
                <a:headEnd/>
                <a:tailEnd/>
              </a:ln>
              <a:effectLst/>
            </p:spPr>
            <p:txBody>
              <a:bodyPr wrap="none" anchor="ctr"/>
              <a:lstStyle/>
              <a:p>
                <a:endParaRPr lang="en-US"/>
              </a:p>
            </p:txBody>
          </p:sp>
        </p:grpSp>
      </p:grpSp>
      <p:grpSp>
        <p:nvGrpSpPr>
          <p:cNvPr id="4" name="Group 337"/>
          <p:cNvGrpSpPr>
            <a:grpSpLocks/>
          </p:cNvGrpSpPr>
          <p:nvPr/>
        </p:nvGrpSpPr>
        <p:grpSpPr bwMode="auto">
          <a:xfrm>
            <a:off x="2104786" y="1250516"/>
            <a:ext cx="5794614" cy="4548086"/>
            <a:chOff x="1662" y="645"/>
            <a:chExt cx="3087" cy="2469"/>
          </a:xfrm>
        </p:grpSpPr>
        <p:grpSp>
          <p:nvGrpSpPr>
            <p:cNvPr id="5" name="Group 266"/>
            <p:cNvGrpSpPr>
              <a:grpSpLocks/>
            </p:cNvGrpSpPr>
            <p:nvPr/>
          </p:nvGrpSpPr>
          <p:grpSpPr bwMode="auto">
            <a:xfrm>
              <a:off x="1662" y="645"/>
              <a:ext cx="3087" cy="2469"/>
              <a:chOff x="2475" y="609"/>
              <a:chExt cx="3087" cy="2469"/>
            </a:xfrm>
          </p:grpSpPr>
          <p:sp>
            <p:nvSpPr>
              <p:cNvPr id="599308" name="Oval 268"/>
              <p:cNvSpPr>
                <a:spLocks noChangeArrowheads="1"/>
              </p:cNvSpPr>
              <p:nvPr/>
            </p:nvSpPr>
            <p:spPr bwMode="auto">
              <a:xfrm rot="5400000">
                <a:off x="2651" y="2898"/>
                <a:ext cx="130" cy="128"/>
              </a:xfrm>
              <a:prstGeom prst="ellipse">
                <a:avLst/>
              </a:prstGeom>
              <a:noFill/>
              <a:ln w="28575">
                <a:solidFill>
                  <a:srgbClr val="FF6600"/>
                </a:solidFill>
                <a:round/>
                <a:headEnd/>
                <a:tailEnd/>
              </a:ln>
              <a:effectLst/>
            </p:spPr>
            <p:txBody>
              <a:bodyPr rot="10800000" vert="eaVert" wrap="none" anchor="ctr"/>
              <a:lstStyle/>
              <a:p>
                <a:pPr algn="l"/>
                <a:endParaRPr lang="en-US" sz="1400" b="1">
                  <a:latin typeface="Arial" pitchFamily="34" charset="0"/>
                </a:endParaRPr>
              </a:p>
            </p:txBody>
          </p:sp>
          <p:sp>
            <p:nvSpPr>
              <p:cNvPr id="599309" name="Oval 269"/>
              <p:cNvSpPr>
                <a:spLocks noChangeArrowheads="1"/>
              </p:cNvSpPr>
              <p:nvPr/>
            </p:nvSpPr>
            <p:spPr bwMode="auto">
              <a:xfrm rot="5400000">
                <a:off x="2488" y="2730"/>
                <a:ext cx="129" cy="128"/>
              </a:xfrm>
              <a:prstGeom prst="ellipse">
                <a:avLst/>
              </a:prstGeom>
              <a:noFill/>
              <a:ln w="28575">
                <a:solidFill>
                  <a:srgbClr val="FFFF00"/>
                </a:solidFill>
                <a:round/>
                <a:headEnd/>
                <a:tailEnd/>
              </a:ln>
              <a:effectLst/>
            </p:spPr>
            <p:txBody>
              <a:bodyPr rot="10800000" vert="eaVert" wrap="none" anchor="ctr"/>
              <a:lstStyle/>
              <a:p>
                <a:pPr algn="l"/>
                <a:endParaRPr lang="en-US" sz="1400" b="1">
                  <a:latin typeface="Arial" pitchFamily="34" charset="0"/>
                </a:endParaRPr>
              </a:p>
            </p:txBody>
          </p:sp>
          <p:sp>
            <p:nvSpPr>
              <p:cNvPr id="599310" name="Oval 270"/>
              <p:cNvSpPr>
                <a:spLocks noChangeArrowheads="1"/>
              </p:cNvSpPr>
              <p:nvPr/>
            </p:nvSpPr>
            <p:spPr bwMode="auto">
              <a:xfrm rot="5400000">
                <a:off x="3031" y="2858"/>
                <a:ext cx="130" cy="129"/>
              </a:xfrm>
              <a:prstGeom prst="ellipse">
                <a:avLst/>
              </a:prstGeom>
              <a:noFill/>
              <a:ln w="28575">
                <a:solidFill>
                  <a:srgbClr val="0000CC"/>
                </a:solidFill>
                <a:round/>
                <a:headEnd/>
                <a:tailEnd/>
              </a:ln>
              <a:effectLst/>
            </p:spPr>
            <p:txBody>
              <a:bodyPr rot="10800000" vert="eaVert" wrap="none" anchor="ctr"/>
              <a:lstStyle/>
              <a:p>
                <a:pPr algn="l"/>
                <a:endParaRPr lang="en-US" sz="1400" b="1">
                  <a:solidFill>
                    <a:srgbClr val="000099"/>
                  </a:solidFill>
                  <a:latin typeface="Arial" pitchFamily="34" charset="0"/>
                </a:endParaRPr>
              </a:p>
            </p:txBody>
          </p:sp>
          <p:grpSp>
            <p:nvGrpSpPr>
              <p:cNvPr id="6" name="Group 271"/>
              <p:cNvGrpSpPr>
                <a:grpSpLocks/>
              </p:cNvGrpSpPr>
              <p:nvPr/>
            </p:nvGrpSpPr>
            <p:grpSpPr bwMode="auto">
              <a:xfrm rot="5400000">
                <a:off x="2628" y="2751"/>
                <a:ext cx="88" cy="96"/>
                <a:chOff x="1844" y="3366"/>
                <a:chExt cx="131" cy="144"/>
              </a:xfrm>
            </p:grpSpPr>
            <p:sp>
              <p:nvSpPr>
                <p:cNvPr id="599312" name="Line 272"/>
                <p:cNvSpPr>
                  <a:spLocks noChangeShapeType="1"/>
                </p:cNvSpPr>
                <p:nvPr/>
              </p:nvSpPr>
              <p:spPr bwMode="auto">
                <a:xfrm>
                  <a:off x="1844" y="3438"/>
                  <a:ext cx="131" cy="0"/>
                </a:xfrm>
                <a:prstGeom prst="line">
                  <a:avLst/>
                </a:prstGeom>
                <a:noFill/>
                <a:ln w="28575">
                  <a:solidFill>
                    <a:srgbClr val="FF6600"/>
                  </a:solidFill>
                  <a:round/>
                  <a:headEnd/>
                  <a:tailEnd/>
                </a:ln>
                <a:effectLst/>
              </p:spPr>
              <p:txBody>
                <a:bodyPr/>
                <a:lstStyle/>
                <a:p>
                  <a:endParaRPr lang="en-US"/>
                </a:p>
              </p:txBody>
            </p:sp>
            <p:sp>
              <p:nvSpPr>
                <p:cNvPr id="599313" name="Line 273"/>
                <p:cNvSpPr>
                  <a:spLocks noChangeShapeType="1"/>
                </p:cNvSpPr>
                <p:nvPr/>
              </p:nvSpPr>
              <p:spPr bwMode="auto">
                <a:xfrm flipV="1">
                  <a:off x="1910" y="3366"/>
                  <a:ext cx="0" cy="144"/>
                </a:xfrm>
                <a:prstGeom prst="line">
                  <a:avLst/>
                </a:prstGeom>
                <a:noFill/>
                <a:ln w="28575">
                  <a:solidFill>
                    <a:srgbClr val="FF6600"/>
                  </a:solidFill>
                  <a:round/>
                  <a:headEnd/>
                  <a:tailEnd/>
                </a:ln>
                <a:effectLst/>
              </p:spPr>
              <p:txBody>
                <a:bodyPr/>
                <a:lstStyle/>
                <a:p>
                  <a:endParaRPr lang="en-US"/>
                </a:p>
              </p:txBody>
            </p:sp>
          </p:grpSp>
          <p:grpSp>
            <p:nvGrpSpPr>
              <p:cNvPr id="7" name="Group 274"/>
              <p:cNvGrpSpPr>
                <a:grpSpLocks/>
              </p:cNvGrpSpPr>
              <p:nvPr/>
            </p:nvGrpSpPr>
            <p:grpSpPr bwMode="auto">
              <a:xfrm rot="5400000">
                <a:off x="2953" y="2814"/>
                <a:ext cx="88" cy="96"/>
                <a:chOff x="1844" y="3366"/>
                <a:chExt cx="131" cy="144"/>
              </a:xfrm>
            </p:grpSpPr>
            <p:sp>
              <p:nvSpPr>
                <p:cNvPr id="599315" name="Line 275"/>
                <p:cNvSpPr>
                  <a:spLocks noChangeShapeType="1"/>
                </p:cNvSpPr>
                <p:nvPr/>
              </p:nvSpPr>
              <p:spPr bwMode="auto">
                <a:xfrm>
                  <a:off x="1844" y="3438"/>
                  <a:ext cx="131" cy="0"/>
                </a:xfrm>
                <a:prstGeom prst="line">
                  <a:avLst/>
                </a:prstGeom>
                <a:noFill/>
                <a:ln w="28575">
                  <a:solidFill>
                    <a:srgbClr val="FF6600"/>
                  </a:solidFill>
                  <a:round/>
                  <a:headEnd/>
                  <a:tailEnd/>
                </a:ln>
                <a:effectLst/>
              </p:spPr>
              <p:txBody>
                <a:bodyPr/>
                <a:lstStyle/>
                <a:p>
                  <a:endParaRPr lang="en-US"/>
                </a:p>
              </p:txBody>
            </p:sp>
            <p:sp>
              <p:nvSpPr>
                <p:cNvPr id="599316" name="Line 276"/>
                <p:cNvSpPr>
                  <a:spLocks noChangeShapeType="1"/>
                </p:cNvSpPr>
                <p:nvPr/>
              </p:nvSpPr>
              <p:spPr bwMode="auto">
                <a:xfrm flipV="1">
                  <a:off x="1910" y="3366"/>
                  <a:ext cx="0" cy="144"/>
                </a:xfrm>
                <a:prstGeom prst="line">
                  <a:avLst/>
                </a:prstGeom>
                <a:noFill/>
                <a:ln w="28575">
                  <a:solidFill>
                    <a:srgbClr val="FF6600"/>
                  </a:solidFill>
                  <a:round/>
                  <a:headEnd/>
                  <a:tailEnd/>
                </a:ln>
                <a:effectLst/>
              </p:spPr>
              <p:txBody>
                <a:bodyPr/>
                <a:lstStyle/>
                <a:p>
                  <a:endParaRPr lang="en-US"/>
                </a:p>
              </p:txBody>
            </p:sp>
          </p:grpSp>
          <p:grpSp>
            <p:nvGrpSpPr>
              <p:cNvPr id="8" name="Group 277"/>
              <p:cNvGrpSpPr>
                <a:grpSpLocks/>
              </p:cNvGrpSpPr>
              <p:nvPr/>
            </p:nvGrpSpPr>
            <p:grpSpPr bwMode="auto">
              <a:xfrm rot="5400000">
                <a:off x="2796" y="2919"/>
                <a:ext cx="88" cy="96"/>
                <a:chOff x="1844" y="3366"/>
                <a:chExt cx="131" cy="144"/>
              </a:xfrm>
            </p:grpSpPr>
            <p:sp>
              <p:nvSpPr>
                <p:cNvPr id="599318" name="Line 278"/>
                <p:cNvSpPr>
                  <a:spLocks noChangeShapeType="1"/>
                </p:cNvSpPr>
                <p:nvPr/>
              </p:nvSpPr>
              <p:spPr bwMode="auto">
                <a:xfrm>
                  <a:off x="1844" y="3438"/>
                  <a:ext cx="131" cy="0"/>
                </a:xfrm>
                <a:prstGeom prst="line">
                  <a:avLst/>
                </a:prstGeom>
                <a:noFill/>
                <a:ln w="28575">
                  <a:solidFill>
                    <a:srgbClr val="FF6600"/>
                  </a:solidFill>
                  <a:round/>
                  <a:headEnd/>
                  <a:tailEnd/>
                </a:ln>
                <a:effectLst/>
              </p:spPr>
              <p:txBody>
                <a:bodyPr/>
                <a:lstStyle/>
                <a:p>
                  <a:endParaRPr lang="en-US"/>
                </a:p>
              </p:txBody>
            </p:sp>
            <p:sp>
              <p:nvSpPr>
                <p:cNvPr id="599319" name="Line 279"/>
                <p:cNvSpPr>
                  <a:spLocks noChangeShapeType="1"/>
                </p:cNvSpPr>
                <p:nvPr/>
              </p:nvSpPr>
              <p:spPr bwMode="auto">
                <a:xfrm flipV="1">
                  <a:off x="1910" y="3366"/>
                  <a:ext cx="0" cy="144"/>
                </a:xfrm>
                <a:prstGeom prst="line">
                  <a:avLst/>
                </a:prstGeom>
                <a:noFill/>
                <a:ln w="28575">
                  <a:solidFill>
                    <a:srgbClr val="FF6600"/>
                  </a:solidFill>
                  <a:round/>
                  <a:headEnd/>
                  <a:tailEnd/>
                </a:ln>
                <a:effectLst/>
              </p:spPr>
              <p:txBody>
                <a:bodyPr/>
                <a:lstStyle/>
                <a:p>
                  <a:endParaRPr lang="en-US"/>
                </a:p>
              </p:txBody>
            </p:sp>
          </p:grpSp>
          <p:sp>
            <p:nvSpPr>
              <p:cNvPr id="599320" name="Text Box 280"/>
              <p:cNvSpPr txBox="1">
                <a:spLocks noChangeArrowheads="1"/>
              </p:cNvSpPr>
              <p:nvPr/>
            </p:nvSpPr>
            <p:spPr bwMode="auto">
              <a:xfrm>
                <a:off x="2475" y="2722"/>
                <a:ext cx="167" cy="173"/>
              </a:xfrm>
              <a:prstGeom prst="rect">
                <a:avLst/>
              </a:prstGeom>
              <a:noFill/>
              <a:ln w="9525">
                <a:noFill/>
                <a:miter lim="800000"/>
                <a:headEnd/>
                <a:tailEnd/>
              </a:ln>
              <a:effectLst/>
            </p:spPr>
            <p:txBody>
              <a:bodyPr wrap="none">
                <a:spAutoFit/>
              </a:bodyPr>
              <a:lstStyle/>
              <a:p>
                <a:pPr algn="l"/>
                <a:r>
                  <a:rPr lang="en-US" sz="1200" b="1">
                    <a:solidFill>
                      <a:schemeClr val="bg1"/>
                    </a:solidFill>
                  </a:rPr>
                  <a:t>1</a:t>
                </a:r>
              </a:p>
            </p:txBody>
          </p:sp>
          <p:sp>
            <p:nvSpPr>
              <p:cNvPr id="599321" name="Text Box 281"/>
              <p:cNvSpPr txBox="1">
                <a:spLocks noChangeArrowheads="1"/>
              </p:cNvSpPr>
              <p:nvPr/>
            </p:nvSpPr>
            <p:spPr bwMode="auto">
              <a:xfrm>
                <a:off x="3024" y="2856"/>
                <a:ext cx="167" cy="173"/>
              </a:xfrm>
              <a:prstGeom prst="rect">
                <a:avLst/>
              </a:prstGeom>
              <a:noFill/>
              <a:ln w="9525">
                <a:noFill/>
                <a:miter lim="800000"/>
                <a:headEnd/>
                <a:tailEnd/>
              </a:ln>
              <a:effectLst/>
            </p:spPr>
            <p:txBody>
              <a:bodyPr wrap="none">
                <a:spAutoFit/>
              </a:bodyPr>
              <a:lstStyle/>
              <a:p>
                <a:pPr algn="l"/>
                <a:r>
                  <a:rPr lang="en-US" sz="1200" b="1" dirty="0">
                    <a:solidFill>
                      <a:schemeClr val="bg1"/>
                    </a:solidFill>
                  </a:rPr>
                  <a:t>2</a:t>
                </a:r>
              </a:p>
            </p:txBody>
          </p:sp>
          <p:sp>
            <p:nvSpPr>
              <p:cNvPr id="599322" name="Text Box 282"/>
              <p:cNvSpPr txBox="1">
                <a:spLocks noChangeArrowheads="1"/>
              </p:cNvSpPr>
              <p:nvPr/>
            </p:nvSpPr>
            <p:spPr bwMode="auto">
              <a:xfrm>
                <a:off x="2639" y="2886"/>
                <a:ext cx="167" cy="173"/>
              </a:xfrm>
              <a:prstGeom prst="rect">
                <a:avLst/>
              </a:prstGeom>
              <a:noFill/>
              <a:ln w="9525">
                <a:noFill/>
                <a:miter lim="800000"/>
                <a:headEnd/>
                <a:tailEnd/>
              </a:ln>
              <a:effectLst/>
            </p:spPr>
            <p:txBody>
              <a:bodyPr wrap="none">
                <a:spAutoFit/>
              </a:bodyPr>
              <a:lstStyle/>
              <a:p>
                <a:pPr algn="l"/>
                <a:r>
                  <a:rPr lang="en-US" sz="1200" b="1">
                    <a:solidFill>
                      <a:schemeClr val="bg1"/>
                    </a:solidFill>
                  </a:rPr>
                  <a:t>3</a:t>
                </a:r>
              </a:p>
            </p:txBody>
          </p:sp>
          <p:grpSp>
            <p:nvGrpSpPr>
              <p:cNvPr id="9" name="Group 297"/>
              <p:cNvGrpSpPr>
                <a:grpSpLocks/>
              </p:cNvGrpSpPr>
              <p:nvPr/>
            </p:nvGrpSpPr>
            <p:grpSpPr bwMode="auto">
              <a:xfrm rot="5400000">
                <a:off x="2640" y="952"/>
                <a:ext cx="89" cy="97"/>
                <a:chOff x="1844" y="3366"/>
                <a:chExt cx="131" cy="144"/>
              </a:xfrm>
            </p:grpSpPr>
            <p:sp>
              <p:nvSpPr>
                <p:cNvPr id="599338" name="Line 298"/>
                <p:cNvSpPr>
                  <a:spLocks noChangeShapeType="1"/>
                </p:cNvSpPr>
                <p:nvPr/>
              </p:nvSpPr>
              <p:spPr bwMode="auto">
                <a:xfrm>
                  <a:off x="1844" y="3438"/>
                  <a:ext cx="131" cy="0"/>
                </a:xfrm>
                <a:prstGeom prst="line">
                  <a:avLst/>
                </a:prstGeom>
                <a:noFill/>
                <a:ln w="28575">
                  <a:solidFill>
                    <a:srgbClr val="FF6600"/>
                  </a:solidFill>
                  <a:round/>
                  <a:headEnd/>
                  <a:tailEnd/>
                </a:ln>
                <a:effectLst/>
              </p:spPr>
              <p:txBody>
                <a:bodyPr/>
                <a:lstStyle/>
                <a:p>
                  <a:endParaRPr lang="en-US"/>
                </a:p>
              </p:txBody>
            </p:sp>
            <p:sp>
              <p:nvSpPr>
                <p:cNvPr id="599339" name="Line 299"/>
                <p:cNvSpPr>
                  <a:spLocks noChangeShapeType="1"/>
                </p:cNvSpPr>
                <p:nvPr/>
              </p:nvSpPr>
              <p:spPr bwMode="auto">
                <a:xfrm flipV="1">
                  <a:off x="1910" y="3366"/>
                  <a:ext cx="0" cy="144"/>
                </a:xfrm>
                <a:prstGeom prst="line">
                  <a:avLst/>
                </a:prstGeom>
                <a:noFill/>
                <a:ln w="28575">
                  <a:solidFill>
                    <a:srgbClr val="FF6600"/>
                  </a:solidFill>
                  <a:round/>
                  <a:headEnd/>
                  <a:tailEnd/>
                </a:ln>
                <a:effectLst/>
              </p:spPr>
              <p:txBody>
                <a:bodyPr/>
                <a:lstStyle/>
                <a:p>
                  <a:endParaRPr lang="en-US"/>
                </a:p>
              </p:txBody>
            </p:sp>
          </p:grpSp>
          <p:grpSp>
            <p:nvGrpSpPr>
              <p:cNvPr id="10" name="Group 300"/>
              <p:cNvGrpSpPr>
                <a:grpSpLocks/>
              </p:cNvGrpSpPr>
              <p:nvPr/>
            </p:nvGrpSpPr>
            <p:grpSpPr bwMode="auto">
              <a:xfrm rot="5400000">
                <a:off x="2953" y="1018"/>
                <a:ext cx="88" cy="96"/>
                <a:chOff x="1844" y="3366"/>
                <a:chExt cx="131" cy="144"/>
              </a:xfrm>
            </p:grpSpPr>
            <p:sp>
              <p:nvSpPr>
                <p:cNvPr id="599341" name="Line 301"/>
                <p:cNvSpPr>
                  <a:spLocks noChangeShapeType="1"/>
                </p:cNvSpPr>
                <p:nvPr/>
              </p:nvSpPr>
              <p:spPr bwMode="auto">
                <a:xfrm>
                  <a:off x="1844" y="3438"/>
                  <a:ext cx="131" cy="0"/>
                </a:xfrm>
                <a:prstGeom prst="line">
                  <a:avLst/>
                </a:prstGeom>
                <a:noFill/>
                <a:ln w="28575">
                  <a:solidFill>
                    <a:srgbClr val="FF6600"/>
                  </a:solidFill>
                  <a:round/>
                  <a:headEnd/>
                  <a:tailEnd/>
                </a:ln>
                <a:effectLst/>
              </p:spPr>
              <p:txBody>
                <a:bodyPr/>
                <a:lstStyle/>
                <a:p>
                  <a:endParaRPr lang="en-US"/>
                </a:p>
              </p:txBody>
            </p:sp>
            <p:sp>
              <p:nvSpPr>
                <p:cNvPr id="599342" name="Line 302"/>
                <p:cNvSpPr>
                  <a:spLocks noChangeShapeType="1"/>
                </p:cNvSpPr>
                <p:nvPr/>
              </p:nvSpPr>
              <p:spPr bwMode="auto">
                <a:xfrm flipV="1">
                  <a:off x="1910" y="3366"/>
                  <a:ext cx="0" cy="144"/>
                </a:xfrm>
                <a:prstGeom prst="line">
                  <a:avLst/>
                </a:prstGeom>
                <a:noFill/>
                <a:ln w="28575">
                  <a:solidFill>
                    <a:srgbClr val="FF6600"/>
                  </a:solidFill>
                  <a:round/>
                  <a:headEnd/>
                  <a:tailEnd/>
                </a:ln>
                <a:effectLst/>
              </p:spPr>
              <p:txBody>
                <a:bodyPr/>
                <a:lstStyle/>
                <a:p>
                  <a:endParaRPr lang="en-US"/>
                </a:p>
              </p:txBody>
            </p:sp>
          </p:grpSp>
          <p:grpSp>
            <p:nvGrpSpPr>
              <p:cNvPr id="11" name="Group 303"/>
              <p:cNvGrpSpPr>
                <a:grpSpLocks/>
              </p:cNvGrpSpPr>
              <p:nvPr/>
            </p:nvGrpSpPr>
            <p:grpSpPr bwMode="auto">
              <a:xfrm rot="5400000">
                <a:off x="2796" y="1123"/>
                <a:ext cx="88" cy="96"/>
                <a:chOff x="1844" y="3366"/>
                <a:chExt cx="131" cy="144"/>
              </a:xfrm>
            </p:grpSpPr>
            <p:sp>
              <p:nvSpPr>
                <p:cNvPr id="599344" name="Line 304"/>
                <p:cNvSpPr>
                  <a:spLocks noChangeShapeType="1"/>
                </p:cNvSpPr>
                <p:nvPr/>
              </p:nvSpPr>
              <p:spPr bwMode="auto">
                <a:xfrm>
                  <a:off x="1844" y="3438"/>
                  <a:ext cx="131" cy="0"/>
                </a:xfrm>
                <a:prstGeom prst="line">
                  <a:avLst/>
                </a:prstGeom>
                <a:noFill/>
                <a:ln w="28575">
                  <a:solidFill>
                    <a:srgbClr val="FF6600"/>
                  </a:solidFill>
                  <a:round/>
                  <a:headEnd/>
                  <a:tailEnd/>
                </a:ln>
                <a:effectLst/>
              </p:spPr>
              <p:txBody>
                <a:bodyPr/>
                <a:lstStyle/>
                <a:p>
                  <a:endParaRPr lang="en-US"/>
                </a:p>
              </p:txBody>
            </p:sp>
            <p:sp>
              <p:nvSpPr>
                <p:cNvPr id="599345" name="Line 305"/>
                <p:cNvSpPr>
                  <a:spLocks noChangeShapeType="1"/>
                </p:cNvSpPr>
                <p:nvPr/>
              </p:nvSpPr>
              <p:spPr bwMode="auto">
                <a:xfrm flipV="1">
                  <a:off x="1910" y="3366"/>
                  <a:ext cx="0" cy="144"/>
                </a:xfrm>
                <a:prstGeom prst="line">
                  <a:avLst/>
                </a:prstGeom>
                <a:noFill/>
                <a:ln w="28575">
                  <a:solidFill>
                    <a:srgbClr val="FF6600"/>
                  </a:solidFill>
                  <a:round/>
                  <a:headEnd/>
                  <a:tailEnd/>
                </a:ln>
                <a:effectLst/>
              </p:spPr>
              <p:txBody>
                <a:bodyPr/>
                <a:lstStyle/>
                <a:p>
                  <a:endParaRPr lang="en-US"/>
                </a:p>
              </p:txBody>
            </p:sp>
          </p:grpSp>
          <p:sp>
            <p:nvSpPr>
              <p:cNvPr id="599346" name="Oval 306"/>
              <p:cNvSpPr>
                <a:spLocks noChangeArrowheads="1"/>
              </p:cNvSpPr>
              <p:nvPr/>
            </p:nvSpPr>
            <p:spPr bwMode="auto">
              <a:xfrm rot="5400000">
                <a:off x="2504" y="936"/>
                <a:ext cx="128" cy="128"/>
              </a:xfrm>
              <a:prstGeom prst="ellipse">
                <a:avLst/>
              </a:prstGeom>
              <a:noFill/>
              <a:ln w="28575">
                <a:solidFill>
                  <a:srgbClr val="FFFF00"/>
                </a:solidFill>
                <a:round/>
                <a:headEnd/>
                <a:tailEnd/>
              </a:ln>
              <a:effectLst/>
            </p:spPr>
            <p:txBody>
              <a:bodyPr rot="10800000" vert="eaVert" wrap="none" anchor="ctr"/>
              <a:lstStyle/>
              <a:p>
                <a:pPr algn="l"/>
                <a:endParaRPr lang="en-US" sz="1400" b="1">
                  <a:latin typeface="Arial" pitchFamily="34" charset="0"/>
                </a:endParaRPr>
              </a:p>
            </p:txBody>
          </p:sp>
          <p:sp>
            <p:nvSpPr>
              <p:cNvPr id="599347" name="Text Box 307"/>
              <p:cNvSpPr txBox="1">
                <a:spLocks noChangeArrowheads="1"/>
              </p:cNvSpPr>
              <p:nvPr/>
            </p:nvSpPr>
            <p:spPr bwMode="auto">
              <a:xfrm>
                <a:off x="2490" y="920"/>
                <a:ext cx="167" cy="173"/>
              </a:xfrm>
              <a:prstGeom prst="rect">
                <a:avLst/>
              </a:prstGeom>
              <a:noFill/>
              <a:ln w="9525">
                <a:noFill/>
                <a:miter lim="800000"/>
                <a:headEnd/>
                <a:tailEnd/>
              </a:ln>
              <a:effectLst/>
            </p:spPr>
            <p:txBody>
              <a:bodyPr wrap="none">
                <a:spAutoFit/>
              </a:bodyPr>
              <a:lstStyle/>
              <a:p>
                <a:pPr algn="l"/>
                <a:r>
                  <a:rPr lang="en-US" sz="1200" b="1">
                    <a:solidFill>
                      <a:schemeClr val="bg1"/>
                    </a:solidFill>
                  </a:rPr>
                  <a:t>1</a:t>
                </a:r>
              </a:p>
            </p:txBody>
          </p:sp>
          <p:sp>
            <p:nvSpPr>
              <p:cNvPr id="599348" name="Oval 308"/>
              <p:cNvSpPr>
                <a:spLocks noChangeArrowheads="1"/>
              </p:cNvSpPr>
              <p:nvPr/>
            </p:nvSpPr>
            <p:spPr bwMode="auto">
              <a:xfrm rot="5400000">
                <a:off x="3031" y="1064"/>
                <a:ext cx="129" cy="128"/>
              </a:xfrm>
              <a:prstGeom prst="ellipse">
                <a:avLst/>
              </a:prstGeom>
              <a:noFill/>
              <a:ln w="28575">
                <a:solidFill>
                  <a:srgbClr val="0000CC"/>
                </a:solidFill>
                <a:round/>
                <a:headEnd/>
                <a:tailEnd/>
              </a:ln>
              <a:effectLst/>
            </p:spPr>
            <p:txBody>
              <a:bodyPr rot="10800000" vert="eaVert" wrap="none" anchor="ctr"/>
              <a:lstStyle/>
              <a:p>
                <a:pPr algn="l"/>
                <a:endParaRPr lang="en-US" sz="1400" b="1">
                  <a:solidFill>
                    <a:srgbClr val="000099"/>
                  </a:solidFill>
                  <a:latin typeface="Arial" pitchFamily="34" charset="0"/>
                </a:endParaRPr>
              </a:p>
            </p:txBody>
          </p:sp>
          <p:sp>
            <p:nvSpPr>
              <p:cNvPr id="599349" name="Text Box 309"/>
              <p:cNvSpPr txBox="1">
                <a:spLocks noChangeArrowheads="1"/>
              </p:cNvSpPr>
              <p:nvPr/>
            </p:nvSpPr>
            <p:spPr bwMode="auto">
              <a:xfrm>
                <a:off x="3024" y="1043"/>
                <a:ext cx="167" cy="173"/>
              </a:xfrm>
              <a:prstGeom prst="rect">
                <a:avLst/>
              </a:prstGeom>
              <a:noFill/>
              <a:ln w="9525">
                <a:noFill/>
                <a:miter lim="800000"/>
                <a:headEnd/>
                <a:tailEnd/>
              </a:ln>
              <a:effectLst/>
            </p:spPr>
            <p:txBody>
              <a:bodyPr wrap="none">
                <a:spAutoFit/>
              </a:bodyPr>
              <a:lstStyle/>
              <a:p>
                <a:pPr algn="l"/>
                <a:r>
                  <a:rPr lang="en-US" sz="1200" b="1">
                    <a:solidFill>
                      <a:schemeClr val="bg1"/>
                    </a:solidFill>
                  </a:rPr>
                  <a:t>2</a:t>
                </a:r>
              </a:p>
            </p:txBody>
          </p:sp>
          <p:sp>
            <p:nvSpPr>
              <p:cNvPr id="599350" name="Oval 310"/>
              <p:cNvSpPr>
                <a:spLocks noChangeArrowheads="1"/>
              </p:cNvSpPr>
              <p:nvPr/>
            </p:nvSpPr>
            <p:spPr bwMode="auto">
              <a:xfrm rot="5400000">
                <a:off x="2652" y="1084"/>
                <a:ext cx="129" cy="129"/>
              </a:xfrm>
              <a:prstGeom prst="ellipse">
                <a:avLst/>
              </a:prstGeom>
              <a:noFill/>
              <a:ln w="28575">
                <a:solidFill>
                  <a:srgbClr val="FF6600"/>
                </a:solidFill>
                <a:round/>
                <a:headEnd/>
                <a:tailEnd/>
              </a:ln>
              <a:effectLst/>
            </p:spPr>
            <p:txBody>
              <a:bodyPr rot="10800000" vert="eaVert" wrap="none" anchor="ctr"/>
              <a:lstStyle/>
              <a:p>
                <a:pPr algn="l"/>
                <a:endParaRPr lang="en-US" sz="1200" b="1">
                  <a:latin typeface="Arial" pitchFamily="34" charset="0"/>
                </a:endParaRPr>
              </a:p>
            </p:txBody>
          </p:sp>
          <p:sp>
            <p:nvSpPr>
              <p:cNvPr id="599351" name="Text Box 311"/>
              <p:cNvSpPr txBox="1">
                <a:spLocks noChangeArrowheads="1"/>
              </p:cNvSpPr>
              <p:nvPr/>
            </p:nvSpPr>
            <p:spPr bwMode="auto">
              <a:xfrm>
                <a:off x="2639" y="1081"/>
                <a:ext cx="167" cy="173"/>
              </a:xfrm>
              <a:prstGeom prst="rect">
                <a:avLst/>
              </a:prstGeom>
              <a:noFill/>
              <a:ln w="9525">
                <a:noFill/>
                <a:miter lim="800000"/>
                <a:headEnd/>
                <a:tailEnd/>
              </a:ln>
              <a:effectLst/>
            </p:spPr>
            <p:txBody>
              <a:bodyPr wrap="none">
                <a:spAutoFit/>
              </a:bodyPr>
              <a:lstStyle/>
              <a:p>
                <a:pPr algn="l"/>
                <a:r>
                  <a:rPr lang="en-US" sz="1200" b="1">
                    <a:solidFill>
                      <a:schemeClr val="bg1"/>
                    </a:solidFill>
                  </a:rPr>
                  <a:t>3</a:t>
                </a:r>
              </a:p>
            </p:txBody>
          </p:sp>
          <p:grpSp>
            <p:nvGrpSpPr>
              <p:cNvPr id="12" name="Group 312"/>
              <p:cNvGrpSpPr>
                <a:grpSpLocks/>
              </p:cNvGrpSpPr>
              <p:nvPr/>
            </p:nvGrpSpPr>
            <p:grpSpPr bwMode="auto">
              <a:xfrm>
                <a:off x="4004" y="1471"/>
                <a:ext cx="1556" cy="753"/>
                <a:chOff x="5252" y="1560"/>
                <a:chExt cx="1473" cy="822"/>
              </a:xfrm>
            </p:grpSpPr>
            <p:pic>
              <p:nvPicPr>
                <p:cNvPr id="599353" name="Picture 313"/>
                <p:cNvPicPr>
                  <a:picLocks noChangeAspect="1" noChangeArrowheads="1"/>
                </p:cNvPicPr>
                <p:nvPr/>
              </p:nvPicPr>
              <p:blipFill>
                <a:blip r:embed="rId6" cstate="print"/>
                <a:srcRect l="2193"/>
                <a:stretch>
                  <a:fillRect/>
                </a:stretch>
              </p:blipFill>
              <p:spPr bwMode="auto">
                <a:xfrm>
                  <a:off x="5252" y="1560"/>
                  <a:ext cx="1473" cy="822"/>
                </a:xfrm>
                <a:prstGeom prst="rect">
                  <a:avLst/>
                </a:prstGeom>
                <a:noFill/>
                <a:ln w="9525">
                  <a:solidFill>
                    <a:srgbClr val="FFFFFF"/>
                  </a:solidFill>
                  <a:miter lim="800000"/>
                  <a:headEnd/>
                  <a:tailEnd/>
                </a:ln>
                <a:effectLst/>
              </p:spPr>
            </p:pic>
            <p:sp>
              <p:nvSpPr>
                <p:cNvPr id="599354" name="Text Box 314"/>
                <p:cNvSpPr txBox="1">
                  <a:spLocks noChangeArrowheads="1"/>
                </p:cNvSpPr>
                <p:nvPr/>
              </p:nvSpPr>
              <p:spPr bwMode="auto">
                <a:xfrm>
                  <a:off x="5589" y="1628"/>
                  <a:ext cx="159" cy="189"/>
                </a:xfrm>
                <a:prstGeom prst="rect">
                  <a:avLst/>
                </a:prstGeom>
                <a:noFill/>
                <a:ln w="9525">
                  <a:noFill/>
                  <a:miter lim="800000"/>
                  <a:headEnd/>
                  <a:tailEnd/>
                </a:ln>
                <a:effectLst/>
              </p:spPr>
              <p:txBody>
                <a:bodyPr>
                  <a:spAutoFit/>
                </a:bodyPr>
                <a:lstStyle/>
                <a:p>
                  <a:pPr algn="l" eaLnBrk="1" hangingPunct="1">
                    <a:spcBef>
                      <a:spcPct val="50000"/>
                    </a:spcBef>
                  </a:pPr>
                  <a:r>
                    <a:rPr lang="en-US" sz="1200" b="1">
                      <a:solidFill>
                        <a:schemeClr val="bg1"/>
                      </a:solidFill>
                    </a:rPr>
                    <a:t>2</a:t>
                  </a:r>
                </a:p>
              </p:txBody>
            </p:sp>
            <p:sp>
              <p:nvSpPr>
                <p:cNvPr id="599355" name="Oval 315"/>
                <p:cNvSpPr>
                  <a:spLocks noChangeArrowheads="1"/>
                </p:cNvSpPr>
                <p:nvPr/>
              </p:nvSpPr>
              <p:spPr bwMode="auto">
                <a:xfrm>
                  <a:off x="5589" y="1632"/>
                  <a:ext cx="159" cy="175"/>
                </a:xfrm>
                <a:prstGeom prst="ellipse">
                  <a:avLst/>
                </a:prstGeom>
                <a:noFill/>
                <a:ln w="28575">
                  <a:solidFill>
                    <a:srgbClr val="0000CC"/>
                  </a:solidFill>
                  <a:round/>
                  <a:headEnd/>
                  <a:tailEnd/>
                </a:ln>
                <a:effectLst/>
              </p:spPr>
              <p:txBody>
                <a:bodyPr wrap="none" anchor="ctr"/>
                <a:lstStyle/>
                <a:p>
                  <a:pPr algn="l"/>
                  <a:endParaRPr lang="en-US" sz="1400" b="1">
                    <a:solidFill>
                      <a:srgbClr val="000099"/>
                    </a:solidFill>
                    <a:latin typeface="Arial" pitchFamily="34" charset="0"/>
                  </a:endParaRPr>
                </a:p>
              </p:txBody>
            </p:sp>
            <p:sp>
              <p:nvSpPr>
                <p:cNvPr id="599356" name="Text Box 316"/>
                <p:cNvSpPr txBox="1">
                  <a:spLocks noChangeArrowheads="1"/>
                </p:cNvSpPr>
                <p:nvPr/>
              </p:nvSpPr>
              <p:spPr bwMode="auto">
                <a:xfrm>
                  <a:off x="5756" y="1660"/>
                  <a:ext cx="807" cy="315"/>
                </a:xfrm>
                <a:prstGeom prst="rect">
                  <a:avLst/>
                </a:prstGeom>
                <a:noFill/>
                <a:ln w="9525">
                  <a:noFill/>
                  <a:miter lim="800000"/>
                  <a:headEnd/>
                  <a:tailEnd/>
                </a:ln>
                <a:effectLst/>
              </p:spPr>
              <p:txBody>
                <a:bodyPr>
                  <a:spAutoFit/>
                </a:bodyPr>
                <a:lstStyle/>
                <a:p>
                  <a:pPr algn="l" eaLnBrk="1" hangingPunct="1">
                    <a:spcBef>
                      <a:spcPct val="50000"/>
                    </a:spcBef>
                  </a:pPr>
                  <a:r>
                    <a:rPr lang="en-US" sz="1200">
                      <a:solidFill>
                        <a:schemeClr val="bg1"/>
                      </a:solidFill>
                      <a:latin typeface="Arial" pitchFamily="34" charset="0"/>
                    </a:rPr>
                    <a:t>Temperature rise at margin</a:t>
                  </a:r>
                </a:p>
              </p:txBody>
            </p:sp>
          </p:grpSp>
          <p:grpSp>
            <p:nvGrpSpPr>
              <p:cNvPr id="13" name="Group 317"/>
              <p:cNvGrpSpPr>
                <a:grpSpLocks/>
              </p:cNvGrpSpPr>
              <p:nvPr/>
            </p:nvGrpSpPr>
            <p:grpSpPr bwMode="auto">
              <a:xfrm>
                <a:off x="4004" y="2307"/>
                <a:ext cx="1558" cy="771"/>
                <a:chOff x="5252" y="2473"/>
                <a:chExt cx="1475" cy="842"/>
              </a:xfrm>
            </p:grpSpPr>
            <p:graphicFrame>
              <p:nvGraphicFramePr>
                <p:cNvPr id="855040" name="Object 0"/>
                <p:cNvGraphicFramePr>
                  <a:graphicFrameLocks noChangeAspect="1"/>
                </p:cNvGraphicFramePr>
                <p:nvPr/>
              </p:nvGraphicFramePr>
              <p:xfrm>
                <a:off x="5252" y="2473"/>
                <a:ext cx="1475" cy="842"/>
              </p:xfrm>
              <a:graphic>
                <a:graphicData uri="http://schemas.openxmlformats.org/presentationml/2006/ole">
                  <p:oleObj spid="_x0000_s1026" name="Bitmap Image" r:id="rId7" imgW="3905795" imgH="2010056" progId="PBrush">
                    <p:embed/>
                  </p:oleObj>
                </a:graphicData>
              </a:graphic>
            </p:graphicFrame>
            <p:sp>
              <p:nvSpPr>
                <p:cNvPr id="599359" name="Text Box 319"/>
                <p:cNvSpPr txBox="1">
                  <a:spLocks noChangeArrowheads="1"/>
                </p:cNvSpPr>
                <p:nvPr/>
              </p:nvSpPr>
              <p:spPr bwMode="auto">
                <a:xfrm>
                  <a:off x="5582" y="2609"/>
                  <a:ext cx="159" cy="189"/>
                </a:xfrm>
                <a:prstGeom prst="rect">
                  <a:avLst/>
                </a:prstGeom>
                <a:noFill/>
                <a:ln w="9525">
                  <a:noFill/>
                  <a:miter lim="800000"/>
                  <a:headEnd/>
                  <a:tailEnd/>
                </a:ln>
                <a:effectLst/>
              </p:spPr>
              <p:txBody>
                <a:bodyPr>
                  <a:spAutoFit/>
                </a:bodyPr>
                <a:lstStyle/>
                <a:p>
                  <a:pPr algn="l" eaLnBrk="1" hangingPunct="1">
                    <a:spcBef>
                      <a:spcPct val="50000"/>
                    </a:spcBef>
                  </a:pPr>
                  <a:r>
                    <a:rPr lang="en-US" sz="1200" b="1">
                      <a:solidFill>
                        <a:schemeClr val="bg1"/>
                      </a:solidFill>
                    </a:rPr>
                    <a:t>3</a:t>
                  </a:r>
                </a:p>
              </p:txBody>
            </p:sp>
            <p:sp>
              <p:nvSpPr>
                <p:cNvPr id="599360" name="Oval 320"/>
                <p:cNvSpPr>
                  <a:spLocks noChangeArrowheads="1"/>
                </p:cNvSpPr>
                <p:nvPr/>
              </p:nvSpPr>
              <p:spPr bwMode="auto">
                <a:xfrm>
                  <a:off x="5584" y="2609"/>
                  <a:ext cx="159" cy="175"/>
                </a:xfrm>
                <a:prstGeom prst="ellipse">
                  <a:avLst/>
                </a:prstGeom>
                <a:noFill/>
                <a:ln w="28575">
                  <a:solidFill>
                    <a:srgbClr val="FF6600"/>
                  </a:solidFill>
                  <a:round/>
                  <a:headEnd/>
                  <a:tailEnd/>
                </a:ln>
                <a:effectLst/>
              </p:spPr>
              <p:txBody>
                <a:bodyPr wrap="none" anchor="ctr"/>
                <a:lstStyle/>
                <a:p>
                  <a:pPr algn="l"/>
                  <a:endParaRPr lang="en-US" sz="1400" b="1">
                    <a:latin typeface="Arial" pitchFamily="34" charset="0"/>
                  </a:endParaRPr>
                </a:p>
              </p:txBody>
            </p:sp>
            <p:sp>
              <p:nvSpPr>
                <p:cNvPr id="599361" name="Text Box 321"/>
                <p:cNvSpPr txBox="1">
                  <a:spLocks noChangeArrowheads="1"/>
                </p:cNvSpPr>
                <p:nvPr/>
              </p:nvSpPr>
              <p:spPr bwMode="auto">
                <a:xfrm>
                  <a:off x="5756" y="2602"/>
                  <a:ext cx="948" cy="440"/>
                </a:xfrm>
                <a:prstGeom prst="rect">
                  <a:avLst/>
                </a:prstGeom>
                <a:noFill/>
                <a:ln w="9525">
                  <a:noFill/>
                  <a:miter lim="800000"/>
                  <a:headEnd/>
                  <a:tailEnd/>
                </a:ln>
                <a:effectLst/>
              </p:spPr>
              <p:txBody>
                <a:bodyPr>
                  <a:spAutoFit/>
                </a:bodyPr>
                <a:lstStyle/>
                <a:p>
                  <a:pPr algn="l" eaLnBrk="1" hangingPunct="1">
                    <a:spcBef>
                      <a:spcPct val="50000"/>
                    </a:spcBef>
                  </a:pPr>
                  <a:r>
                    <a:rPr lang="en-US" sz="1200" dirty="0">
                      <a:solidFill>
                        <a:schemeClr val="bg1"/>
                      </a:solidFill>
                      <a:latin typeface="Arial" pitchFamily="34" charset="0"/>
                    </a:rPr>
                    <a:t>Temperature rise in untreated area,  7mm from center</a:t>
                  </a:r>
                </a:p>
              </p:txBody>
            </p:sp>
          </p:grpSp>
          <p:grpSp>
            <p:nvGrpSpPr>
              <p:cNvPr id="14" name="Group 322"/>
              <p:cNvGrpSpPr>
                <a:grpSpLocks/>
              </p:cNvGrpSpPr>
              <p:nvPr/>
            </p:nvGrpSpPr>
            <p:grpSpPr bwMode="auto">
              <a:xfrm>
                <a:off x="4004" y="609"/>
                <a:ext cx="1557" cy="780"/>
                <a:chOff x="5252" y="618"/>
                <a:chExt cx="1474" cy="852"/>
              </a:xfrm>
            </p:grpSpPr>
            <p:pic>
              <p:nvPicPr>
                <p:cNvPr id="599363" name="Picture 323"/>
                <p:cNvPicPr>
                  <a:picLocks noChangeAspect="1" noChangeArrowheads="1"/>
                </p:cNvPicPr>
                <p:nvPr/>
              </p:nvPicPr>
              <p:blipFill>
                <a:blip r:embed="rId8" cstate="print"/>
                <a:srcRect l="2632"/>
                <a:stretch>
                  <a:fillRect/>
                </a:stretch>
              </p:blipFill>
              <p:spPr bwMode="auto">
                <a:xfrm>
                  <a:off x="5252" y="618"/>
                  <a:ext cx="1474" cy="852"/>
                </a:xfrm>
                <a:prstGeom prst="rect">
                  <a:avLst/>
                </a:prstGeom>
                <a:noFill/>
                <a:ln w="9525">
                  <a:solidFill>
                    <a:srgbClr val="FFFFFF"/>
                  </a:solidFill>
                  <a:miter lim="800000"/>
                  <a:headEnd/>
                  <a:tailEnd/>
                </a:ln>
                <a:effectLst/>
              </p:spPr>
            </p:pic>
            <p:sp>
              <p:nvSpPr>
                <p:cNvPr id="599364" name="Text Box 324"/>
                <p:cNvSpPr txBox="1">
                  <a:spLocks noChangeArrowheads="1"/>
                </p:cNvSpPr>
                <p:nvPr/>
              </p:nvSpPr>
              <p:spPr bwMode="auto">
                <a:xfrm>
                  <a:off x="5591" y="713"/>
                  <a:ext cx="160" cy="189"/>
                </a:xfrm>
                <a:prstGeom prst="rect">
                  <a:avLst/>
                </a:prstGeom>
                <a:noFill/>
                <a:ln w="9525">
                  <a:noFill/>
                  <a:miter lim="800000"/>
                  <a:headEnd/>
                  <a:tailEnd/>
                </a:ln>
                <a:effectLst/>
              </p:spPr>
              <p:txBody>
                <a:bodyPr>
                  <a:spAutoFit/>
                </a:bodyPr>
                <a:lstStyle/>
                <a:p>
                  <a:pPr algn="l" eaLnBrk="1" hangingPunct="1">
                    <a:spcBef>
                      <a:spcPct val="50000"/>
                    </a:spcBef>
                  </a:pPr>
                  <a:r>
                    <a:rPr lang="en-US" sz="1200" b="1">
                      <a:solidFill>
                        <a:schemeClr val="bg1"/>
                      </a:solidFill>
                    </a:rPr>
                    <a:t>1</a:t>
                  </a:r>
                </a:p>
              </p:txBody>
            </p:sp>
            <p:sp>
              <p:nvSpPr>
                <p:cNvPr id="599365" name="Oval 325"/>
                <p:cNvSpPr>
                  <a:spLocks noChangeArrowheads="1"/>
                </p:cNvSpPr>
                <p:nvPr/>
              </p:nvSpPr>
              <p:spPr bwMode="auto">
                <a:xfrm>
                  <a:off x="5597" y="711"/>
                  <a:ext cx="159" cy="176"/>
                </a:xfrm>
                <a:prstGeom prst="ellipse">
                  <a:avLst/>
                </a:prstGeom>
                <a:noFill/>
                <a:ln w="28575">
                  <a:solidFill>
                    <a:srgbClr val="FFFF00"/>
                  </a:solidFill>
                  <a:round/>
                  <a:headEnd/>
                  <a:tailEnd/>
                </a:ln>
                <a:effectLst/>
              </p:spPr>
              <p:txBody>
                <a:bodyPr wrap="none" anchor="ctr"/>
                <a:lstStyle/>
                <a:p>
                  <a:pPr algn="l"/>
                  <a:endParaRPr lang="en-US" sz="1400" b="1">
                    <a:latin typeface="Arial" pitchFamily="34" charset="0"/>
                  </a:endParaRPr>
                </a:p>
              </p:txBody>
            </p:sp>
            <p:sp>
              <p:nvSpPr>
                <p:cNvPr id="599366" name="Text Box 326"/>
                <p:cNvSpPr txBox="1">
                  <a:spLocks noChangeArrowheads="1"/>
                </p:cNvSpPr>
                <p:nvPr/>
              </p:nvSpPr>
              <p:spPr bwMode="auto">
                <a:xfrm>
                  <a:off x="5756" y="927"/>
                  <a:ext cx="899" cy="440"/>
                </a:xfrm>
                <a:prstGeom prst="rect">
                  <a:avLst/>
                </a:prstGeom>
                <a:noFill/>
                <a:ln w="9525">
                  <a:noFill/>
                  <a:miter lim="800000"/>
                  <a:headEnd/>
                  <a:tailEnd/>
                </a:ln>
                <a:effectLst/>
              </p:spPr>
              <p:txBody>
                <a:bodyPr>
                  <a:spAutoFit/>
                </a:bodyPr>
                <a:lstStyle/>
                <a:p>
                  <a:pPr algn="l" eaLnBrk="1" hangingPunct="1">
                    <a:spcBef>
                      <a:spcPct val="50000"/>
                    </a:spcBef>
                  </a:pPr>
                  <a:r>
                    <a:rPr lang="en-US" sz="1200">
                      <a:solidFill>
                        <a:schemeClr val="bg1"/>
                      </a:solidFill>
                      <a:latin typeface="Arial" pitchFamily="34" charset="0"/>
                    </a:rPr>
                    <a:t>Temperature rise at center of sonication spot</a:t>
                  </a:r>
                </a:p>
              </p:txBody>
            </p:sp>
          </p:grpSp>
        </p:grpSp>
        <p:sp>
          <p:nvSpPr>
            <p:cNvPr id="599367" name="Line 327"/>
            <p:cNvSpPr>
              <a:spLocks noChangeShapeType="1"/>
            </p:cNvSpPr>
            <p:nvPr/>
          </p:nvSpPr>
          <p:spPr bwMode="auto">
            <a:xfrm flipH="1">
              <a:off x="1774" y="813"/>
              <a:ext cx="1774" cy="165"/>
            </a:xfrm>
            <a:prstGeom prst="line">
              <a:avLst/>
            </a:prstGeom>
            <a:noFill/>
            <a:ln w="28575">
              <a:solidFill>
                <a:srgbClr val="FFFF00"/>
              </a:solidFill>
              <a:prstDash val="sysDot"/>
              <a:round/>
              <a:headEnd/>
              <a:tailEnd type="triangle" w="med" len="med"/>
            </a:ln>
            <a:effectLst/>
          </p:spPr>
          <p:txBody>
            <a:bodyPr/>
            <a:lstStyle/>
            <a:p>
              <a:endParaRPr lang="en-US"/>
            </a:p>
          </p:txBody>
        </p:sp>
        <p:sp>
          <p:nvSpPr>
            <p:cNvPr id="599368" name="Line 328"/>
            <p:cNvSpPr>
              <a:spLocks noChangeShapeType="1"/>
            </p:cNvSpPr>
            <p:nvPr/>
          </p:nvSpPr>
          <p:spPr bwMode="auto">
            <a:xfrm flipH="1" flipV="1">
              <a:off x="2336" y="1182"/>
              <a:ext cx="1207" cy="431"/>
            </a:xfrm>
            <a:prstGeom prst="line">
              <a:avLst/>
            </a:prstGeom>
            <a:noFill/>
            <a:ln w="28575">
              <a:solidFill>
                <a:srgbClr val="0000CC"/>
              </a:solidFill>
              <a:prstDash val="sysDot"/>
              <a:round/>
              <a:headEnd/>
              <a:tailEnd type="triangle" w="med" len="med"/>
            </a:ln>
            <a:effectLst/>
          </p:spPr>
          <p:txBody>
            <a:bodyPr/>
            <a:lstStyle/>
            <a:p>
              <a:endParaRPr lang="en-US"/>
            </a:p>
          </p:txBody>
        </p:sp>
        <p:sp>
          <p:nvSpPr>
            <p:cNvPr id="599369" name="Line 329"/>
            <p:cNvSpPr>
              <a:spLocks noChangeShapeType="1"/>
            </p:cNvSpPr>
            <p:nvPr/>
          </p:nvSpPr>
          <p:spPr bwMode="auto">
            <a:xfrm flipH="1" flipV="1">
              <a:off x="1943" y="1237"/>
              <a:ext cx="1595" cy="1267"/>
            </a:xfrm>
            <a:prstGeom prst="line">
              <a:avLst/>
            </a:prstGeom>
            <a:noFill/>
            <a:ln w="28575">
              <a:solidFill>
                <a:srgbClr val="FF6600"/>
              </a:solidFill>
              <a:prstDash val="sysDot"/>
              <a:round/>
              <a:headEnd/>
              <a:tailEnd type="triangle" w="med" len="med"/>
            </a:ln>
            <a:effectLst/>
          </p:spPr>
          <p:txBody>
            <a:bodyPr/>
            <a:lstStyle/>
            <a:p>
              <a:endParaRPr lang="en-US"/>
            </a:p>
          </p:txBody>
        </p:sp>
      </p:gr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DBB27F76-9CA9-4220-8C0D-1190FA1487FB}" type="slidenum">
              <a:rPr lang="he-IL" smtClean="0"/>
              <a:pPr>
                <a:defRPr/>
              </a:pPr>
              <a:t>14</a:t>
            </a:fld>
            <a:endParaRPr lang="en-US" dirty="0"/>
          </a:p>
        </p:txBody>
      </p:sp>
      <p:pic>
        <p:nvPicPr>
          <p:cNvPr id="3" name="Picture 2" descr="image.jpeg"/>
          <p:cNvPicPr>
            <a:picLocks noChangeAspect="1"/>
          </p:cNvPicPr>
          <p:nvPr/>
        </p:nvPicPr>
        <p:blipFill>
          <a:blip r:embed="rId2"/>
          <a:srcRect l="13924"/>
          <a:stretch>
            <a:fillRect/>
          </a:stretch>
        </p:blipFill>
        <p:spPr>
          <a:xfrm rot="5400000">
            <a:off x="342900" y="1181100"/>
            <a:ext cx="5181600" cy="5562600"/>
          </a:xfrm>
          <a:prstGeom prst="rect">
            <a:avLst/>
          </a:prstGeom>
        </p:spPr>
      </p:pic>
      <p:sp>
        <p:nvSpPr>
          <p:cNvPr id="22" name="TextBox 21"/>
          <p:cNvSpPr txBox="1"/>
          <p:nvPr/>
        </p:nvSpPr>
        <p:spPr>
          <a:xfrm>
            <a:off x="2590800" y="152400"/>
            <a:ext cx="3665336" cy="461665"/>
          </a:xfrm>
          <a:prstGeom prst="rect">
            <a:avLst/>
          </a:prstGeom>
          <a:noFill/>
        </p:spPr>
        <p:txBody>
          <a:bodyPr wrap="none" rtlCol="0">
            <a:spAutoFit/>
          </a:bodyPr>
          <a:lstStyle/>
          <a:p>
            <a:r>
              <a:rPr lang="en-US" sz="2400" b="1" dirty="0" smtClean="0">
                <a:solidFill>
                  <a:schemeClr val="bg1"/>
                </a:solidFill>
              </a:rPr>
              <a:t>Region of treatment </a:t>
            </a:r>
            <a:endParaRPr lang="en-US" sz="2400" b="1" dirty="0">
              <a:solidFill>
                <a:schemeClr val="bg1"/>
              </a:solidFill>
            </a:endParaRPr>
          </a:p>
        </p:txBody>
      </p:sp>
      <p:sp>
        <p:nvSpPr>
          <p:cNvPr id="23" name="TextBox 22"/>
          <p:cNvSpPr txBox="1"/>
          <p:nvPr/>
        </p:nvSpPr>
        <p:spPr>
          <a:xfrm>
            <a:off x="6362595" y="2895600"/>
            <a:ext cx="2781405" cy="400110"/>
          </a:xfrm>
          <a:prstGeom prst="rect">
            <a:avLst/>
          </a:prstGeom>
          <a:noFill/>
        </p:spPr>
        <p:txBody>
          <a:bodyPr wrap="none" rtlCol="0">
            <a:spAutoFit/>
          </a:bodyPr>
          <a:lstStyle/>
          <a:p>
            <a:r>
              <a:rPr lang="en-US" sz="2000" dirty="0" smtClean="0"/>
              <a:t>Area left to </a:t>
            </a:r>
            <a:r>
              <a:rPr lang="en-US" sz="2000" dirty="0" err="1" smtClean="0"/>
              <a:t>sonicate</a:t>
            </a:r>
            <a:endParaRPr lang="en-US" sz="2000" dirty="0"/>
          </a:p>
        </p:txBody>
      </p:sp>
      <p:sp>
        <p:nvSpPr>
          <p:cNvPr id="24" name="TextBox 23"/>
          <p:cNvSpPr txBox="1"/>
          <p:nvPr/>
        </p:nvSpPr>
        <p:spPr>
          <a:xfrm>
            <a:off x="6400800" y="3810000"/>
            <a:ext cx="2743200" cy="707886"/>
          </a:xfrm>
          <a:prstGeom prst="rect">
            <a:avLst/>
          </a:prstGeom>
          <a:noFill/>
        </p:spPr>
        <p:txBody>
          <a:bodyPr wrap="square" rtlCol="0">
            <a:spAutoFit/>
          </a:bodyPr>
          <a:lstStyle/>
          <a:p>
            <a:r>
              <a:rPr lang="en-US" sz="2000" dirty="0" smtClean="0"/>
              <a:t>Area treated by previous </a:t>
            </a:r>
            <a:r>
              <a:rPr lang="en-US" sz="2000" dirty="0" err="1" smtClean="0"/>
              <a:t>sonication</a:t>
            </a:r>
            <a:endParaRPr lang="en-US" sz="2000" dirty="0"/>
          </a:p>
        </p:txBody>
      </p:sp>
      <p:cxnSp>
        <p:nvCxnSpPr>
          <p:cNvPr id="27" name="Straight Connector 26"/>
          <p:cNvCxnSpPr/>
          <p:nvPr/>
        </p:nvCxnSpPr>
        <p:spPr>
          <a:xfrm flipV="1">
            <a:off x="2971800" y="3124200"/>
            <a:ext cx="3352800" cy="838200"/>
          </a:xfrm>
          <a:prstGeom prst="line">
            <a:avLst/>
          </a:prstGeom>
          <a:ln w="254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3276600" y="4191000"/>
            <a:ext cx="3048000" cy="228600"/>
          </a:xfrm>
          <a:prstGeom prst="line">
            <a:avLst/>
          </a:prstGeom>
          <a:ln w="25400">
            <a:solidFill>
              <a:srgbClr val="FF0000"/>
            </a:solidFill>
            <a:prstDash val="sysDash"/>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143000" y="0"/>
            <a:ext cx="5486400" cy="863600"/>
          </a:xfrm>
          <a:prstGeom prst="rect">
            <a:avLst/>
          </a:prstGeom>
          <a:noFill/>
          <a:ln w="9525">
            <a:noFill/>
            <a:miter lim="800000"/>
            <a:headEnd/>
            <a:tailEnd/>
          </a:ln>
        </p:spPr>
        <p:txBody>
          <a:bodyPr lIns="0" tIns="0" rIns="0" bIns="0"/>
          <a:lstStyle/>
          <a:p>
            <a:pPr algn="r" eaLnBrk="1" hangingPunct="1"/>
            <a:r>
              <a:rPr lang="en-US" sz="3200" b="1" dirty="0">
                <a:solidFill>
                  <a:schemeClr val="bg1"/>
                </a:solidFill>
              </a:rPr>
              <a:t>Outcome assessment</a:t>
            </a:r>
          </a:p>
        </p:txBody>
      </p:sp>
      <p:pic>
        <p:nvPicPr>
          <p:cNvPr id="19459" name="Picture 3"/>
          <p:cNvPicPr>
            <a:picLocks noChangeAspect="1" noChangeArrowheads="1"/>
          </p:cNvPicPr>
          <p:nvPr/>
        </p:nvPicPr>
        <p:blipFill>
          <a:blip r:embed="rId3" cstate="print">
            <a:lum contrast="30000"/>
          </a:blip>
          <a:srcRect/>
          <a:stretch>
            <a:fillRect/>
          </a:stretch>
        </p:blipFill>
        <p:spPr bwMode="auto">
          <a:xfrm>
            <a:off x="969963" y="1708150"/>
            <a:ext cx="3481387" cy="3732213"/>
          </a:xfrm>
          <a:prstGeom prst="rect">
            <a:avLst/>
          </a:prstGeom>
          <a:ln>
            <a:noFill/>
          </a:ln>
          <a:effectLst>
            <a:softEdge rad="112500"/>
          </a:effectLst>
        </p:spPr>
      </p:pic>
      <p:pic>
        <p:nvPicPr>
          <p:cNvPr id="19460" name="Picture 4"/>
          <p:cNvPicPr>
            <a:picLocks noChangeAspect="1" noChangeArrowheads="1"/>
          </p:cNvPicPr>
          <p:nvPr/>
        </p:nvPicPr>
        <p:blipFill>
          <a:blip r:embed="rId4" cstate="print">
            <a:lum contrast="20000"/>
          </a:blip>
          <a:srcRect/>
          <a:stretch>
            <a:fillRect/>
          </a:stretch>
        </p:blipFill>
        <p:spPr bwMode="auto">
          <a:xfrm>
            <a:off x="4837113" y="1706563"/>
            <a:ext cx="3552825" cy="3733800"/>
          </a:xfrm>
          <a:prstGeom prst="rect">
            <a:avLst/>
          </a:prstGeom>
          <a:ln>
            <a:noFill/>
          </a:ln>
          <a:effectLst>
            <a:softEdge rad="112500"/>
          </a:effectLst>
        </p:spPr>
      </p:pic>
      <p:sp>
        <p:nvSpPr>
          <p:cNvPr id="30725" name="Rectangle 5"/>
          <p:cNvSpPr>
            <a:spLocks noChangeArrowheads="1"/>
          </p:cNvSpPr>
          <p:nvPr/>
        </p:nvSpPr>
        <p:spPr bwMode="auto">
          <a:xfrm>
            <a:off x="1298575" y="5668963"/>
            <a:ext cx="2935288" cy="461657"/>
          </a:xfrm>
          <a:prstGeom prst="rect">
            <a:avLst/>
          </a:prstGeom>
          <a:noFill/>
          <a:ln w="22225">
            <a:noFill/>
            <a:miter lim="800000"/>
            <a:headEnd/>
            <a:tailEnd/>
          </a:ln>
        </p:spPr>
        <p:txBody>
          <a:bodyPr lIns="91433" tIns="45716" rIns="91433" bIns="45716" anchor="ctr">
            <a:spAutoFit/>
          </a:bodyPr>
          <a:lstStyle/>
          <a:p>
            <a:pPr algn="ctr"/>
            <a:r>
              <a:rPr lang="en-US" sz="2400" b="1" dirty="0" smtClean="0"/>
              <a:t>Treatment area</a:t>
            </a:r>
            <a:endParaRPr lang="en-US" sz="2400" b="1" dirty="0"/>
          </a:p>
        </p:txBody>
      </p:sp>
      <p:sp>
        <p:nvSpPr>
          <p:cNvPr id="30726" name="Rectangle 6"/>
          <p:cNvSpPr>
            <a:spLocks noChangeArrowheads="1"/>
          </p:cNvSpPr>
          <p:nvPr/>
        </p:nvSpPr>
        <p:spPr bwMode="auto">
          <a:xfrm>
            <a:off x="4876800" y="5638800"/>
            <a:ext cx="3943694" cy="461657"/>
          </a:xfrm>
          <a:prstGeom prst="rect">
            <a:avLst/>
          </a:prstGeom>
          <a:noFill/>
          <a:ln w="22225">
            <a:noFill/>
            <a:miter lim="800000"/>
            <a:headEnd/>
            <a:tailEnd/>
          </a:ln>
        </p:spPr>
        <p:txBody>
          <a:bodyPr wrap="none" lIns="91433" tIns="45716" rIns="91433" bIns="45716" anchor="ctr">
            <a:spAutoFit/>
          </a:bodyPr>
          <a:lstStyle/>
          <a:p>
            <a:pPr algn="ctr"/>
            <a:r>
              <a:rPr lang="en-US" sz="2400" b="1" dirty="0" smtClean="0"/>
              <a:t>Post treatment image</a:t>
            </a:r>
            <a:endParaRPr lang="en-US" sz="2400" b="1" dirty="0"/>
          </a:p>
        </p:txBody>
      </p:sp>
      <p:sp>
        <p:nvSpPr>
          <p:cNvPr id="30727" name="Text Box 7"/>
          <p:cNvSpPr txBox="1">
            <a:spLocks noChangeArrowheads="1"/>
          </p:cNvSpPr>
          <p:nvPr/>
        </p:nvSpPr>
        <p:spPr bwMode="auto">
          <a:xfrm>
            <a:off x="304800" y="838200"/>
            <a:ext cx="7540625" cy="714375"/>
          </a:xfrm>
          <a:prstGeom prst="rect">
            <a:avLst/>
          </a:prstGeom>
          <a:noFill/>
          <a:ln w="22225">
            <a:noFill/>
            <a:miter lim="800000"/>
            <a:headEnd/>
            <a:tailEnd/>
          </a:ln>
        </p:spPr>
        <p:txBody>
          <a:bodyPr lIns="0" tIns="45716" rIns="0" bIns="45716" anchor="ctr"/>
          <a:lstStyle/>
          <a:p>
            <a:pPr eaLnBrk="1" hangingPunct="1"/>
            <a:r>
              <a:rPr lang="en-US" sz="2800" dirty="0">
                <a:cs typeface="Arial" pitchFamily="34" charset="0"/>
              </a:rPr>
              <a:t>Immediate evaluation of thermal ablation effect</a:t>
            </a:r>
          </a:p>
        </p:txBody>
      </p:sp>
      <p:sp>
        <p:nvSpPr>
          <p:cNvPr id="30728" name="Line 8"/>
          <p:cNvSpPr>
            <a:spLocks noChangeShapeType="1"/>
          </p:cNvSpPr>
          <p:nvPr/>
        </p:nvSpPr>
        <p:spPr bwMode="auto">
          <a:xfrm flipV="1">
            <a:off x="2771775" y="3692525"/>
            <a:ext cx="14288" cy="1900238"/>
          </a:xfrm>
          <a:prstGeom prst="line">
            <a:avLst/>
          </a:prstGeom>
          <a:noFill/>
          <a:ln w="9525">
            <a:noFill/>
            <a:round/>
            <a:headEnd/>
            <a:tailEnd type="triangle" w="med" len="med"/>
          </a:ln>
        </p:spPr>
        <p:txBody>
          <a:bodyPr/>
          <a:lstStyle/>
          <a:p>
            <a:endParaRPr lang="en-US"/>
          </a:p>
        </p:txBody>
      </p:sp>
      <p:sp>
        <p:nvSpPr>
          <p:cNvPr id="30729" name="Line 9"/>
          <p:cNvSpPr>
            <a:spLocks noChangeShapeType="1"/>
          </p:cNvSpPr>
          <p:nvPr/>
        </p:nvSpPr>
        <p:spPr bwMode="auto">
          <a:xfrm flipV="1">
            <a:off x="2416175" y="3663950"/>
            <a:ext cx="463550" cy="1916113"/>
          </a:xfrm>
          <a:prstGeom prst="line">
            <a:avLst/>
          </a:prstGeom>
          <a:noFill/>
          <a:ln w="9525">
            <a:solidFill>
              <a:schemeClr val="accent1"/>
            </a:solidFill>
            <a:round/>
            <a:headEnd/>
            <a:tailEnd type="triangle" w="med" len="med"/>
          </a:ln>
        </p:spPr>
        <p:txBody>
          <a:bodyPr/>
          <a:lstStyle/>
          <a:p>
            <a:endParaRPr lang="en-US"/>
          </a:p>
        </p:txBody>
      </p:sp>
      <p:sp>
        <p:nvSpPr>
          <p:cNvPr id="30730" name="Line 10"/>
          <p:cNvSpPr>
            <a:spLocks noChangeShapeType="1"/>
          </p:cNvSpPr>
          <p:nvPr/>
        </p:nvSpPr>
        <p:spPr bwMode="auto">
          <a:xfrm flipV="1">
            <a:off x="6270625" y="4105275"/>
            <a:ext cx="463550" cy="1524000"/>
          </a:xfrm>
          <a:prstGeom prst="line">
            <a:avLst/>
          </a:prstGeom>
          <a:noFill/>
          <a:ln w="9525">
            <a:solidFill>
              <a:schemeClr val="accent1"/>
            </a:solidFill>
            <a:round/>
            <a:headEnd/>
            <a:tailEnd type="triangle" w="med" len="med"/>
          </a:ln>
        </p:spPr>
        <p:txBody>
          <a:bodyPr/>
          <a:lstStyle/>
          <a:p>
            <a:endParaRPr lang="en-US"/>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7" name="Rectangle 3"/>
          <p:cNvSpPr>
            <a:spLocks noChangeArrowheads="1"/>
          </p:cNvSpPr>
          <p:nvPr/>
        </p:nvSpPr>
        <p:spPr bwMode="auto">
          <a:xfrm>
            <a:off x="152400" y="152400"/>
            <a:ext cx="7924800" cy="609600"/>
          </a:xfrm>
          <a:prstGeom prst="rect">
            <a:avLst/>
          </a:prstGeom>
          <a:noFill/>
          <a:ln w="9525">
            <a:noFill/>
            <a:miter lim="800000"/>
            <a:headEnd/>
            <a:tailEnd/>
          </a:ln>
          <a:effectLst/>
        </p:spPr>
        <p:txBody>
          <a:bodyPr lIns="0" tIns="0" rIns="0" bIns="0"/>
          <a:lstStyle/>
          <a:p>
            <a:pPr eaLnBrk="1" hangingPunct="1">
              <a:lnSpc>
                <a:spcPct val="95000"/>
              </a:lnSpc>
            </a:pPr>
            <a:r>
              <a:rPr lang="en-US" sz="3200" b="1" dirty="0" smtClean="0">
                <a:solidFill>
                  <a:schemeClr val="bg1"/>
                </a:solidFill>
              </a:rPr>
              <a:t>Safe and personalized treatment</a:t>
            </a:r>
            <a:endParaRPr lang="en-US" sz="3200" b="1" dirty="0">
              <a:solidFill>
                <a:schemeClr val="bg1"/>
              </a:solidFill>
            </a:endParaRPr>
          </a:p>
        </p:txBody>
      </p:sp>
      <p:sp>
        <p:nvSpPr>
          <p:cNvPr id="574468" name="Rectangle 4"/>
          <p:cNvSpPr>
            <a:spLocks noChangeArrowheads="1"/>
          </p:cNvSpPr>
          <p:nvPr/>
        </p:nvSpPr>
        <p:spPr bwMode="auto">
          <a:xfrm>
            <a:off x="228600" y="1295400"/>
            <a:ext cx="4403725" cy="5562600"/>
          </a:xfrm>
          <a:prstGeom prst="rect">
            <a:avLst/>
          </a:prstGeom>
          <a:noFill/>
          <a:ln w="9525">
            <a:noFill/>
            <a:miter lim="800000"/>
            <a:headEnd/>
            <a:tailEnd/>
          </a:ln>
          <a:effectLst/>
        </p:spPr>
        <p:txBody>
          <a:bodyPr lIns="0" tIns="0" rIns="0" bIns="0"/>
          <a:lstStyle/>
          <a:p>
            <a:pPr algn="l" eaLnBrk="1" hangingPunct="1"/>
            <a:r>
              <a:rPr lang="en-US" sz="2400" dirty="0" smtClean="0"/>
              <a:t>3D </a:t>
            </a:r>
            <a:r>
              <a:rPr lang="en-US" sz="2400" dirty="0"/>
              <a:t>anatomic information for exact tumor targeting</a:t>
            </a:r>
          </a:p>
          <a:p>
            <a:pPr algn="l" eaLnBrk="1" hangingPunct="1"/>
            <a:endParaRPr lang="en-US" sz="1800" dirty="0"/>
          </a:p>
          <a:p>
            <a:pPr algn="l" eaLnBrk="1" hangingPunct="1"/>
            <a:endParaRPr lang="en-US" sz="1800" dirty="0"/>
          </a:p>
          <a:p>
            <a:pPr algn="l" eaLnBrk="1" hangingPunct="1"/>
            <a:r>
              <a:rPr lang="en-US" sz="2400" dirty="0" smtClean="0"/>
              <a:t>Beam </a:t>
            </a:r>
            <a:r>
              <a:rPr lang="en-US" sz="2400" dirty="0"/>
              <a:t>path </a:t>
            </a:r>
            <a:r>
              <a:rPr lang="en-US" sz="2400" dirty="0" smtClean="0"/>
              <a:t>visualization &amp; sculpturing </a:t>
            </a:r>
            <a:r>
              <a:rPr lang="en-US" sz="2400" dirty="0"/>
              <a:t>for safe </a:t>
            </a:r>
            <a:r>
              <a:rPr lang="en-US" sz="2400" dirty="0" smtClean="0"/>
              <a:t>treatment </a:t>
            </a:r>
            <a:endParaRPr lang="en-US" sz="2400" dirty="0"/>
          </a:p>
          <a:p>
            <a:pPr algn="l" eaLnBrk="1" hangingPunct="1"/>
            <a:endParaRPr lang="en-US" sz="1800" dirty="0"/>
          </a:p>
          <a:p>
            <a:pPr algn="l" eaLnBrk="1" hangingPunct="1"/>
            <a:endParaRPr lang="en-US" sz="1800" dirty="0"/>
          </a:p>
          <a:p>
            <a:pPr algn="l" eaLnBrk="1" hangingPunct="1"/>
            <a:r>
              <a:rPr lang="en-US" sz="2400" dirty="0" smtClean="0"/>
              <a:t>Real </a:t>
            </a:r>
            <a:r>
              <a:rPr lang="en-US" sz="2400" dirty="0"/>
              <a:t>time MR thermometry to achieve planned outcome</a:t>
            </a:r>
          </a:p>
          <a:p>
            <a:pPr algn="l" eaLnBrk="1" hangingPunct="1"/>
            <a:endParaRPr lang="en-US" sz="1800" dirty="0"/>
          </a:p>
          <a:p>
            <a:pPr algn="l" eaLnBrk="1" hangingPunct="1"/>
            <a:r>
              <a:rPr lang="en-US" sz="2400" dirty="0" smtClean="0"/>
              <a:t>Post </a:t>
            </a:r>
            <a:r>
              <a:rPr lang="en-US" sz="2400" dirty="0"/>
              <a:t>treatment contrast imaging for evaluating treatment outcom</a:t>
            </a:r>
            <a:r>
              <a:rPr lang="en-US" sz="2000" dirty="0"/>
              <a:t>e</a:t>
            </a:r>
          </a:p>
          <a:p>
            <a:pPr algn="l" eaLnBrk="1" hangingPunct="1"/>
            <a:endParaRPr lang="en-US" sz="1600" dirty="0"/>
          </a:p>
          <a:p>
            <a:pPr algn="l" eaLnBrk="1" hangingPunct="1"/>
            <a:endParaRPr lang="en-US" sz="2000" dirty="0"/>
          </a:p>
        </p:txBody>
      </p:sp>
      <p:sp>
        <p:nvSpPr>
          <p:cNvPr id="574488" name="Line 24"/>
          <p:cNvSpPr>
            <a:spLocks noChangeShapeType="1"/>
          </p:cNvSpPr>
          <p:nvPr/>
        </p:nvSpPr>
        <p:spPr bwMode="auto">
          <a:xfrm>
            <a:off x="2133600" y="2438400"/>
            <a:ext cx="3843338" cy="0"/>
          </a:xfrm>
          <a:prstGeom prst="line">
            <a:avLst/>
          </a:prstGeom>
          <a:noFill/>
          <a:ln w="9525">
            <a:solidFill>
              <a:srgbClr val="FFFF00"/>
            </a:solidFill>
            <a:round/>
            <a:headEnd/>
            <a:tailEnd/>
          </a:ln>
          <a:effectLst/>
        </p:spPr>
        <p:txBody>
          <a:bodyPr/>
          <a:lstStyle/>
          <a:p>
            <a:endParaRPr lang="en-US">
              <a:solidFill>
                <a:srgbClr val="002060"/>
              </a:solidFill>
            </a:endParaRPr>
          </a:p>
        </p:txBody>
      </p:sp>
      <p:sp>
        <p:nvSpPr>
          <p:cNvPr id="574489" name="Line 25"/>
          <p:cNvSpPr>
            <a:spLocks noChangeShapeType="1"/>
          </p:cNvSpPr>
          <p:nvPr/>
        </p:nvSpPr>
        <p:spPr bwMode="auto">
          <a:xfrm>
            <a:off x="2122488" y="3810000"/>
            <a:ext cx="3843337" cy="0"/>
          </a:xfrm>
          <a:prstGeom prst="line">
            <a:avLst/>
          </a:prstGeom>
          <a:noFill/>
          <a:ln w="9525">
            <a:solidFill>
              <a:srgbClr val="FFFF00"/>
            </a:solidFill>
            <a:round/>
            <a:headEnd/>
            <a:tailEnd/>
          </a:ln>
          <a:effectLst/>
        </p:spPr>
        <p:txBody>
          <a:bodyPr/>
          <a:lstStyle/>
          <a:p>
            <a:endParaRPr lang="en-US">
              <a:solidFill>
                <a:srgbClr val="002060"/>
              </a:solidFill>
            </a:endParaRPr>
          </a:p>
        </p:txBody>
      </p:sp>
      <p:sp>
        <p:nvSpPr>
          <p:cNvPr id="574490" name="Line 26"/>
          <p:cNvSpPr>
            <a:spLocks noChangeShapeType="1"/>
          </p:cNvSpPr>
          <p:nvPr/>
        </p:nvSpPr>
        <p:spPr bwMode="auto">
          <a:xfrm>
            <a:off x="2106613" y="5048250"/>
            <a:ext cx="3843337" cy="0"/>
          </a:xfrm>
          <a:prstGeom prst="line">
            <a:avLst/>
          </a:prstGeom>
          <a:noFill/>
          <a:ln w="9525">
            <a:solidFill>
              <a:srgbClr val="FFFF00"/>
            </a:solidFill>
            <a:round/>
            <a:headEnd/>
            <a:tailEnd/>
          </a:ln>
          <a:effectLst/>
        </p:spPr>
        <p:txBody>
          <a:bodyPr/>
          <a:lstStyle/>
          <a:p>
            <a:endParaRPr lang="en-US">
              <a:solidFill>
                <a:srgbClr val="002060"/>
              </a:solidFill>
            </a:endParaRPr>
          </a:p>
        </p:txBody>
      </p:sp>
      <p:sp>
        <p:nvSpPr>
          <p:cNvPr id="574491" name="Line 27"/>
          <p:cNvSpPr>
            <a:spLocks noChangeShapeType="1"/>
          </p:cNvSpPr>
          <p:nvPr/>
        </p:nvSpPr>
        <p:spPr bwMode="auto">
          <a:xfrm>
            <a:off x="2057400" y="6477000"/>
            <a:ext cx="3841750" cy="0"/>
          </a:xfrm>
          <a:prstGeom prst="line">
            <a:avLst/>
          </a:prstGeom>
          <a:noFill/>
          <a:ln w="9525">
            <a:solidFill>
              <a:srgbClr val="FFFF00"/>
            </a:solidFill>
            <a:round/>
            <a:headEnd/>
            <a:tailEnd/>
          </a:ln>
          <a:effectLst/>
        </p:spPr>
        <p:txBody>
          <a:bodyPr/>
          <a:lstStyle/>
          <a:p>
            <a:endParaRPr lang="en-US">
              <a:solidFill>
                <a:srgbClr val="002060"/>
              </a:solidFill>
            </a:endParaRPr>
          </a:p>
        </p:txBody>
      </p:sp>
      <p:grpSp>
        <p:nvGrpSpPr>
          <p:cNvPr id="2" name="Group 47"/>
          <p:cNvGrpSpPr>
            <a:grpSpLocks/>
          </p:cNvGrpSpPr>
          <p:nvPr/>
        </p:nvGrpSpPr>
        <p:grpSpPr bwMode="auto">
          <a:xfrm>
            <a:off x="4876800" y="1143000"/>
            <a:ext cx="1122362" cy="1095375"/>
            <a:chOff x="5065" y="661"/>
            <a:chExt cx="707" cy="690"/>
          </a:xfrm>
        </p:grpSpPr>
        <p:pic>
          <p:nvPicPr>
            <p:cNvPr id="574512" name="Picture 48"/>
            <p:cNvPicPr>
              <a:picLocks noChangeAspect="1" noChangeArrowheads="1"/>
            </p:cNvPicPr>
            <p:nvPr/>
          </p:nvPicPr>
          <p:blipFill>
            <a:blip r:embed="rId3" cstate="print"/>
            <a:srcRect/>
            <a:stretch>
              <a:fillRect/>
            </a:stretch>
          </p:blipFill>
          <p:spPr bwMode="auto">
            <a:xfrm>
              <a:off x="5065" y="661"/>
              <a:ext cx="707" cy="690"/>
            </a:xfrm>
            <a:prstGeom prst="rect">
              <a:avLst/>
            </a:prstGeom>
            <a:noFill/>
            <a:ln w="12700">
              <a:solidFill>
                <a:schemeClr val="accent1"/>
              </a:solidFill>
              <a:miter lim="800000"/>
              <a:headEnd/>
              <a:tailEnd/>
            </a:ln>
          </p:spPr>
        </p:pic>
        <p:sp>
          <p:nvSpPr>
            <p:cNvPr id="574513" name="Oval 49"/>
            <p:cNvSpPr>
              <a:spLocks noChangeArrowheads="1"/>
            </p:cNvSpPr>
            <p:nvPr/>
          </p:nvSpPr>
          <p:spPr bwMode="auto">
            <a:xfrm>
              <a:off x="5351" y="965"/>
              <a:ext cx="35" cy="36"/>
            </a:xfrm>
            <a:prstGeom prst="ellipse">
              <a:avLst/>
            </a:prstGeom>
            <a:noFill/>
            <a:ln w="12700">
              <a:solidFill>
                <a:srgbClr val="00FF00"/>
              </a:solidFill>
              <a:round/>
              <a:headEnd/>
              <a:tailEnd/>
            </a:ln>
            <a:effectLst/>
          </p:spPr>
          <p:txBody>
            <a:bodyPr wrap="none" anchor="ctr"/>
            <a:lstStyle/>
            <a:p>
              <a:endParaRPr lang="en-US">
                <a:solidFill>
                  <a:srgbClr val="002060"/>
                </a:solidFill>
              </a:endParaRPr>
            </a:p>
          </p:txBody>
        </p:sp>
        <p:sp>
          <p:nvSpPr>
            <p:cNvPr id="574514" name="Oval 50"/>
            <p:cNvSpPr>
              <a:spLocks noChangeArrowheads="1"/>
            </p:cNvSpPr>
            <p:nvPr/>
          </p:nvSpPr>
          <p:spPr bwMode="auto">
            <a:xfrm>
              <a:off x="5387" y="965"/>
              <a:ext cx="36" cy="36"/>
            </a:xfrm>
            <a:prstGeom prst="ellipse">
              <a:avLst/>
            </a:prstGeom>
            <a:noFill/>
            <a:ln w="12700">
              <a:solidFill>
                <a:srgbClr val="00FF00"/>
              </a:solidFill>
              <a:round/>
              <a:headEnd/>
              <a:tailEnd/>
            </a:ln>
            <a:effectLst/>
          </p:spPr>
          <p:txBody>
            <a:bodyPr wrap="none" anchor="ctr"/>
            <a:lstStyle/>
            <a:p>
              <a:endParaRPr lang="en-US">
                <a:solidFill>
                  <a:srgbClr val="002060"/>
                </a:solidFill>
              </a:endParaRPr>
            </a:p>
          </p:txBody>
        </p:sp>
        <p:sp>
          <p:nvSpPr>
            <p:cNvPr id="574515" name="Oval 51"/>
            <p:cNvSpPr>
              <a:spLocks noChangeArrowheads="1"/>
            </p:cNvSpPr>
            <p:nvPr/>
          </p:nvSpPr>
          <p:spPr bwMode="auto">
            <a:xfrm>
              <a:off x="5424" y="965"/>
              <a:ext cx="36" cy="36"/>
            </a:xfrm>
            <a:prstGeom prst="ellipse">
              <a:avLst/>
            </a:prstGeom>
            <a:noFill/>
            <a:ln w="12700">
              <a:solidFill>
                <a:srgbClr val="00FF00"/>
              </a:solidFill>
              <a:round/>
              <a:headEnd/>
              <a:tailEnd/>
            </a:ln>
            <a:effectLst/>
          </p:spPr>
          <p:txBody>
            <a:bodyPr wrap="none" anchor="ctr"/>
            <a:lstStyle/>
            <a:p>
              <a:endParaRPr lang="en-US">
                <a:solidFill>
                  <a:srgbClr val="002060"/>
                </a:solidFill>
              </a:endParaRPr>
            </a:p>
          </p:txBody>
        </p:sp>
        <p:sp>
          <p:nvSpPr>
            <p:cNvPr id="574516" name="Oval 52"/>
            <p:cNvSpPr>
              <a:spLocks noChangeArrowheads="1"/>
            </p:cNvSpPr>
            <p:nvPr/>
          </p:nvSpPr>
          <p:spPr bwMode="auto">
            <a:xfrm>
              <a:off x="5460" y="965"/>
              <a:ext cx="36" cy="36"/>
            </a:xfrm>
            <a:prstGeom prst="ellipse">
              <a:avLst/>
            </a:prstGeom>
            <a:noFill/>
            <a:ln w="12700">
              <a:solidFill>
                <a:srgbClr val="00FF00"/>
              </a:solidFill>
              <a:round/>
              <a:headEnd/>
              <a:tailEnd/>
            </a:ln>
            <a:effectLst/>
          </p:spPr>
          <p:txBody>
            <a:bodyPr wrap="none" anchor="ctr"/>
            <a:lstStyle/>
            <a:p>
              <a:endParaRPr lang="en-US">
                <a:solidFill>
                  <a:srgbClr val="002060"/>
                </a:solidFill>
              </a:endParaRPr>
            </a:p>
          </p:txBody>
        </p:sp>
        <p:sp>
          <p:nvSpPr>
            <p:cNvPr id="574517" name="Oval 53"/>
            <p:cNvSpPr>
              <a:spLocks noChangeArrowheads="1"/>
            </p:cNvSpPr>
            <p:nvPr/>
          </p:nvSpPr>
          <p:spPr bwMode="auto">
            <a:xfrm>
              <a:off x="5369" y="998"/>
              <a:ext cx="35" cy="36"/>
            </a:xfrm>
            <a:prstGeom prst="ellipse">
              <a:avLst/>
            </a:prstGeom>
            <a:noFill/>
            <a:ln w="12700">
              <a:solidFill>
                <a:srgbClr val="00FF00"/>
              </a:solidFill>
              <a:round/>
              <a:headEnd/>
              <a:tailEnd/>
            </a:ln>
            <a:effectLst/>
          </p:spPr>
          <p:txBody>
            <a:bodyPr wrap="none" anchor="ctr"/>
            <a:lstStyle/>
            <a:p>
              <a:endParaRPr lang="en-US">
                <a:solidFill>
                  <a:srgbClr val="002060"/>
                </a:solidFill>
              </a:endParaRPr>
            </a:p>
          </p:txBody>
        </p:sp>
        <p:sp>
          <p:nvSpPr>
            <p:cNvPr id="574518" name="Oval 54"/>
            <p:cNvSpPr>
              <a:spLocks noChangeArrowheads="1"/>
            </p:cNvSpPr>
            <p:nvPr/>
          </p:nvSpPr>
          <p:spPr bwMode="auto">
            <a:xfrm>
              <a:off x="5405" y="998"/>
              <a:ext cx="36" cy="36"/>
            </a:xfrm>
            <a:prstGeom prst="ellipse">
              <a:avLst/>
            </a:prstGeom>
            <a:noFill/>
            <a:ln w="12700">
              <a:solidFill>
                <a:srgbClr val="00FF00"/>
              </a:solidFill>
              <a:round/>
              <a:headEnd/>
              <a:tailEnd/>
            </a:ln>
            <a:effectLst/>
          </p:spPr>
          <p:txBody>
            <a:bodyPr wrap="none" anchor="ctr"/>
            <a:lstStyle/>
            <a:p>
              <a:endParaRPr lang="en-US">
                <a:solidFill>
                  <a:srgbClr val="002060"/>
                </a:solidFill>
              </a:endParaRPr>
            </a:p>
          </p:txBody>
        </p:sp>
        <p:sp>
          <p:nvSpPr>
            <p:cNvPr id="574519" name="Oval 55"/>
            <p:cNvSpPr>
              <a:spLocks noChangeArrowheads="1"/>
            </p:cNvSpPr>
            <p:nvPr/>
          </p:nvSpPr>
          <p:spPr bwMode="auto">
            <a:xfrm>
              <a:off x="5442" y="998"/>
              <a:ext cx="35" cy="36"/>
            </a:xfrm>
            <a:prstGeom prst="ellipse">
              <a:avLst/>
            </a:prstGeom>
            <a:noFill/>
            <a:ln w="12700">
              <a:solidFill>
                <a:srgbClr val="00FF00"/>
              </a:solidFill>
              <a:round/>
              <a:headEnd/>
              <a:tailEnd/>
            </a:ln>
            <a:effectLst/>
          </p:spPr>
          <p:txBody>
            <a:bodyPr wrap="none" anchor="ctr"/>
            <a:lstStyle/>
            <a:p>
              <a:endParaRPr lang="en-US">
                <a:solidFill>
                  <a:srgbClr val="002060"/>
                </a:solidFill>
              </a:endParaRPr>
            </a:p>
          </p:txBody>
        </p:sp>
        <p:sp>
          <p:nvSpPr>
            <p:cNvPr id="574520" name="Oval 56"/>
            <p:cNvSpPr>
              <a:spLocks noChangeArrowheads="1"/>
            </p:cNvSpPr>
            <p:nvPr/>
          </p:nvSpPr>
          <p:spPr bwMode="auto">
            <a:xfrm>
              <a:off x="5478" y="998"/>
              <a:ext cx="36" cy="36"/>
            </a:xfrm>
            <a:prstGeom prst="ellipse">
              <a:avLst/>
            </a:prstGeom>
            <a:noFill/>
            <a:ln w="12700">
              <a:solidFill>
                <a:srgbClr val="00FF00"/>
              </a:solidFill>
              <a:round/>
              <a:headEnd/>
              <a:tailEnd/>
            </a:ln>
            <a:effectLst/>
          </p:spPr>
          <p:txBody>
            <a:bodyPr wrap="none" anchor="ctr"/>
            <a:lstStyle/>
            <a:p>
              <a:endParaRPr lang="en-US">
                <a:solidFill>
                  <a:srgbClr val="002060"/>
                </a:solidFill>
              </a:endParaRPr>
            </a:p>
          </p:txBody>
        </p:sp>
        <p:sp>
          <p:nvSpPr>
            <p:cNvPr id="574521" name="Oval 57"/>
            <p:cNvSpPr>
              <a:spLocks noChangeArrowheads="1"/>
            </p:cNvSpPr>
            <p:nvPr/>
          </p:nvSpPr>
          <p:spPr bwMode="auto">
            <a:xfrm>
              <a:off x="5386" y="1032"/>
              <a:ext cx="36" cy="36"/>
            </a:xfrm>
            <a:prstGeom prst="ellipse">
              <a:avLst/>
            </a:prstGeom>
            <a:noFill/>
            <a:ln w="12700">
              <a:solidFill>
                <a:srgbClr val="00FF00"/>
              </a:solidFill>
              <a:round/>
              <a:headEnd/>
              <a:tailEnd/>
            </a:ln>
            <a:effectLst/>
          </p:spPr>
          <p:txBody>
            <a:bodyPr wrap="none" anchor="ctr"/>
            <a:lstStyle/>
            <a:p>
              <a:endParaRPr lang="en-US">
                <a:solidFill>
                  <a:srgbClr val="002060"/>
                </a:solidFill>
              </a:endParaRPr>
            </a:p>
          </p:txBody>
        </p:sp>
        <p:sp>
          <p:nvSpPr>
            <p:cNvPr id="574522" name="Oval 58"/>
            <p:cNvSpPr>
              <a:spLocks noChangeArrowheads="1"/>
            </p:cNvSpPr>
            <p:nvPr/>
          </p:nvSpPr>
          <p:spPr bwMode="auto">
            <a:xfrm>
              <a:off x="5423" y="1032"/>
              <a:ext cx="36" cy="36"/>
            </a:xfrm>
            <a:prstGeom prst="ellipse">
              <a:avLst/>
            </a:prstGeom>
            <a:noFill/>
            <a:ln w="12700">
              <a:solidFill>
                <a:srgbClr val="00FF00"/>
              </a:solidFill>
              <a:round/>
              <a:headEnd/>
              <a:tailEnd/>
            </a:ln>
            <a:effectLst/>
          </p:spPr>
          <p:txBody>
            <a:bodyPr wrap="none" anchor="ctr"/>
            <a:lstStyle/>
            <a:p>
              <a:endParaRPr lang="en-US">
                <a:solidFill>
                  <a:srgbClr val="002060"/>
                </a:solidFill>
              </a:endParaRPr>
            </a:p>
          </p:txBody>
        </p:sp>
        <p:sp>
          <p:nvSpPr>
            <p:cNvPr id="574523" name="Oval 59"/>
            <p:cNvSpPr>
              <a:spLocks noChangeArrowheads="1"/>
            </p:cNvSpPr>
            <p:nvPr/>
          </p:nvSpPr>
          <p:spPr bwMode="auto">
            <a:xfrm>
              <a:off x="5353" y="1030"/>
              <a:ext cx="35" cy="37"/>
            </a:xfrm>
            <a:prstGeom prst="ellipse">
              <a:avLst/>
            </a:prstGeom>
            <a:noFill/>
            <a:ln w="12700">
              <a:solidFill>
                <a:srgbClr val="00FF00"/>
              </a:solidFill>
              <a:round/>
              <a:headEnd/>
              <a:tailEnd/>
            </a:ln>
            <a:effectLst/>
          </p:spPr>
          <p:txBody>
            <a:bodyPr wrap="none" anchor="ctr"/>
            <a:lstStyle/>
            <a:p>
              <a:endParaRPr lang="en-US">
                <a:solidFill>
                  <a:srgbClr val="002060"/>
                </a:solidFill>
              </a:endParaRPr>
            </a:p>
          </p:txBody>
        </p:sp>
        <p:sp>
          <p:nvSpPr>
            <p:cNvPr id="574524" name="Oval 60"/>
            <p:cNvSpPr>
              <a:spLocks noChangeArrowheads="1"/>
            </p:cNvSpPr>
            <p:nvPr/>
          </p:nvSpPr>
          <p:spPr bwMode="auto">
            <a:xfrm>
              <a:off x="5334" y="1000"/>
              <a:ext cx="36" cy="36"/>
            </a:xfrm>
            <a:prstGeom prst="ellipse">
              <a:avLst/>
            </a:prstGeom>
            <a:noFill/>
            <a:ln w="12700">
              <a:solidFill>
                <a:srgbClr val="00FF00"/>
              </a:solidFill>
              <a:round/>
              <a:headEnd/>
              <a:tailEnd/>
            </a:ln>
            <a:effectLst/>
          </p:spPr>
          <p:txBody>
            <a:bodyPr wrap="none" anchor="ctr"/>
            <a:lstStyle/>
            <a:p>
              <a:endParaRPr lang="en-US">
                <a:solidFill>
                  <a:srgbClr val="002060"/>
                </a:solidFill>
              </a:endParaRPr>
            </a:p>
          </p:txBody>
        </p:sp>
        <p:sp>
          <p:nvSpPr>
            <p:cNvPr id="574525" name="Oval 61"/>
            <p:cNvSpPr>
              <a:spLocks noChangeArrowheads="1"/>
            </p:cNvSpPr>
            <p:nvPr/>
          </p:nvSpPr>
          <p:spPr bwMode="auto">
            <a:xfrm>
              <a:off x="5461" y="1030"/>
              <a:ext cx="36" cy="37"/>
            </a:xfrm>
            <a:prstGeom prst="ellipse">
              <a:avLst/>
            </a:prstGeom>
            <a:noFill/>
            <a:ln w="12700">
              <a:solidFill>
                <a:srgbClr val="00FF00"/>
              </a:solidFill>
              <a:round/>
              <a:headEnd/>
              <a:tailEnd/>
            </a:ln>
            <a:effectLst/>
          </p:spPr>
          <p:txBody>
            <a:bodyPr wrap="none" anchor="ctr"/>
            <a:lstStyle/>
            <a:p>
              <a:endParaRPr lang="en-US">
                <a:solidFill>
                  <a:srgbClr val="002060"/>
                </a:solidFill>
              </a:endParaRPr>
            </a:p>
          </p:txBody>
        </p:sp>
      </p:grpSp>
      <p:pic>
        <p:nvPicPr>
          <p:cNvPr id="574526" name="Picture 62"/>
          <p:cNvPicPr>
            <a:picLocks noChangeAspect="1" noChangeArrowheads="1"/>
          </p:cNvPicPr>
          <p:nvPr/>
        </p:nvPicPr>
        <p:blipFill>
          <a:blip r:embed="rId4" cstate="print"/>
          <a:srcRect/>
          <a:stretch>
            <a:fillRect/>
          </a:stretch>
        </p:blipFill>
        <p:spPr bwMode="auto">
          <a:xfrm>
            <a:off x="4835525" y="2687637"/>
            <a:ext cx="1131888" cy="1125538"/>
          </a:xfrm>
          <a:prstGeom prst="rect">
            <a:avLst/>
          </a:prstGeom>
          <a:noFill/>
          <a:ln w="12700">
            <a:solidFill>
              <a:schemeClr val="accent1"/>
            </a:solidFill>
            <a:miter lim="800000"/>
            <a:headEnd/>
            <a:tailEnd/>
          </a:ln>
        </p:spPr>
      </p:pic>
      <p:pic>
        <p:nvPicPr>
          <p:cNvPr id="574527" name="Picture 63"/>
          <p:cNvPicPr>
            <a:picLocks noChangeArrowheads="1"/>
          </p:cNvPicPr>
          <p:nvPr/>
        </p:nvPicPr>
        <p:blipFill>
          <a:blip r:embed="rId5" cstate="print"/>
          <a:srcRect/>
          <a:stretch>
            <a:fillRect/>
          </a:stretch>
        </p:blipFill>
        <p:spPr bwMode="auto">
          <a:xfrm>
            <a:off x="4824413" y="3910012"/>
            <a:ext cx="1138237" cy="1160463"/>
          </a:xfrm>
          <a:prstGeom prst="rect">
            <a:avLst/>
          </a:prstGeom>
          <a:noFill/>
          <a:ln w="9525">
            <a:solidFill>
              <a:schemeClr val="accent1"/>
            </a:solidFill>
            <a:miter lim="800000"/>
            <a:headEnd/>
            <a:tailEnd/>
          </a:ln>
        </p:spPr>
      </p:pic>
      <p:pic>
        <p:nvPicPr>
          <p:cNvPr id="574528" name="Picture 64"/>
          <p:cNvPicPr>
            <a:picLocks noChangeArrowheads="1"/>
          </p:cNvPicPr>
          <p:nvPr/>
        </p:nvPicPr>
        <p:blipFill>
          <a:blip r:embed="rId6" cstate="print"/>
          <a:srcRect/>
          <a:stretch>
            <a:fillRect/>
          </a:stretch>
        </p:blipFill>
        <p:spPr bwMode="auto">
          <a:xfrm>
            <a:off x="4827588" y="5141912"/>
            <a:ext cx="1100137" cy="1139825"/>
          </a:xfrm>
          <a:prstGeom prst="rect">
            <a:avLst/>
          </a:prstGeom>
          <a:noFill/>
          <a:ln w="12700">
            <a:solidFill>
              <a:schemeClr val="accent1"/>
            </a:solidFill>
            <a:miter lim="800000"/>
            <a:headEnd/>
            <a:tailEnd/>
          </a:ln>
        </p:spPr>
      </p:pic>
      <p:sp>
        <p:nvSpPr>
          <p:cNvPr id="574529" name="Rectangle 65">
            <a:hlinkClick r:id="rId7" action="ppaction://hlinksldjump"/>
          </p:cNvPr>
          <p:cNvSpPr>
            <a:spLocks noChangeArrowheads="1"/>
          </p:cNvSpPr>
          <p:nvPr/>
        </p:nvSpPr>
        <p:spPr bwMode="auto">
          <a:xfrm>
            <a:off x="4876800" y="990600"/>
            <a:ext cx="1147762" cy="1117600"/>
          </a:xfrm>
          <a:prstGeom prst="rect">
            <a:avLst/>
          </a:prstGeom>
          <a:noFill/>
          <a:ln w="9525">
            <a:noFill/>
            <a:miter lim="800000"/>
            <a:headEnd/>
            <a:tailEnd/>
          </a:ln>
          <a:effectLst/>
        </p:spPr>
        <p:txBody>
          <a:bodyPr wrap="none" anchor="ctr"/>
          <a:lstStyle/>
          <a:p>
            <a:endParaRPr lang="en-US">
              <a:solidFill>
                <a:srgbClr val="002060"/>
              </a:solidFill>
            </a:endParaRPr>
          </a:p>
        </p:txBody>
      </p:sp>
      <p:sp>
        <p:nvSpPr>
          <p:cNvPr id="574530" name="Rectangle 66">
            <a:hlinkClick r:id="rId8" action="ppaction://hlinksldjump"/>
          </p:cNvPr>
          <p:cNvSpPr>
            <a:spLocks noChangeArrowheads="1"/>
          </p:cNvSpPr>
          <p:nvPr/>
        </p:nvSpPr>
        <p:spPr bwMode="auto">
          <a:xfrm>
            <a:off x="4800600" y="2590800"/>
            <a:ext cx="1147762" cy="1117600"/>
          </a:xfrm>
          <a:prstGeom prst="rect">
            <a:avLst/>
          </a:prstGeom>
          <a:noFill/>
          <a:ln w="9525">
            <a:noFill/>
            <a:miter lim="800000"/>
            <a:headEnd/>
            <a:tailEnd/>
          </a:ln>
          <a:effectLst/>
        </p:spPr>
        <p:txBody>
          <a:bodyPr wrap="none" anchor="ctr"/>
          <a:lstStyle/>
          <a:p>
            <a:endParaRPr lang="en-US">
              <a:solidFill>
                <a:srgbClr val="002060"/>
              </a:solidFill>
            </a:endParaRPr>
          </a:p>
        </p:txBody>
      </p:sp>
      <p:sp>
        <p:nvSpPr>
          <p:cNvPr id="574531" name="Rectangle 67">
            <a:hlinkClick r:id="rId9" action="ppaction://hlinksldjump"/>
          </p:cNvPr>
          <p:cNvSpPr>
            <a:spLocks noChangeArrowheads="1"/>
          </p:cNvSpPr>
          <p:nvPr/>
        </p:nvSpPr>
        <p:spPr bwMode="auto">
          <a:xfrm>
            <a:off x="4821238" y="3875087"/>
            <a:ext cx="1147762" cy="1117600"/>
          </a:xfrm>
          <a:prstGeom prst="rect">
            <a:avLst/>
          </a:prstGeom>
          <a:noFill/>
          <a:ln w="9525">
            <a:noFill/>
            <a:miter lim="800000"/>
            <a:headEnd/>
            <a:tailEnd/>
          </a:ln>
          <a:effectLst/>
        </p:spPr>
        <p:txBody>
          <a:bodyPr wrap="none" anchor="ctr"/>
          <a:lstStyle/>
          <a:p>
            <a:endParaRPr lang="en-US">
              <a:solidFill>
                <a:srgbClr val="002060"/>
              </a:solidFill>
            </a:endParaRPr>
          </a:p>
        </p:txBody>
      </p:sp>
      <p:sp>
        <p:nvSpPr>
          <p:cNvPr id="574536" name="Text Box 72"/>
          <p:cNvSpPr txBox="1">
            <a:spLocks noChangeArrowheads="1"/>
          </p:cNvSpPr>
          <p:nvPr/>
        </p:nvSpPr>
        <p:spPr bwMode="auto">
          <a:xfrm>
            <a:off x="6288088" y="2667001"/>
            <a:ext cx="2474912" cy="1077218"/>
          </a:xfrm>
          <a:prstGeom prst="rect">
            <a:avLst/>
          </a:prstGeom>
          <a:noFill/>
          <a:ln w="9525">
            <a:noFill/>
            <a:miter lim="800000"/>
            <a:headEnd/>
            <a:tailEnd/>
          </a:ln>
          <a:effectLst/>
        </p:spPr>
        <p:txBody>
          <a:bodyPr wrap="square">
            <a:spAutoFit/>
          </a:bodyPr>
          <a:lstStyle/>
          <a:p>
            <a:pPr algn="ctr"/>
            <a:r>
              <a:rPr lang="en-US" sz="3200" b="1" dirty="0" smtClean="0">
                <a:solidFill>
                  <a:srgbClr val="002060"/>
                </a:solidFill>
              </a:rPr>
              <a:t>= Patient safety </a:t>
            </a:r>
            <a:endParaRPr lang="en-US" sz="3200" b="1" dirty="0">
              <a:solidFill>
                <a:srgbClr val="002060"/>
              </a:solidFill>
            </a:endParaRPr>
          </a:p>
        </p:txBody>
      </p:sp>
      <p:sp>
        <p:nvSpPr>
          <p:cNvPr id="574537" name="AutoShape 73"/>
          <p:cNvSpPr>
            <a:spLocks/>
          </p:cNvSpPr>
          <p:nvPr/>
        </p:nvSpPr>
        <p:spPr bwMode="auto">
          <a:xfrm>
            <a:off x="6115050" y="1455737"/>
            <a:ext cx="88900" cy="4832350"/>
          </a:xfrm>
          <a:prstGeom prst="rightBracket">
            <a:avLst>
              <a:gd name="adj" fmla="val 452976"/>
            </a:avLst>
          </a:prstGeom>
          <a:noFill/>
          <a:ln w="9525">
            <a:solidFill>
              <a:srgbClr val="FFFF00"/>
            </a:solidFill>
            <a:round/>
            <a:headEnd/>
            <a:tailEnd/>
          </a:ln>
          <a:effectLst/>
        </p:spPr>
        <p:txBody>
          <a:bodyPr wrap="none" anchor="ctr"/>
          <a:lstStyle/>
          <a:p>
            <a:pPr algn="ctr"/>
            <a:endParaRPr lang="en-US" sz="1400" b="1">
              <a:solidFill>
                <a:srgbClr val="002060"/>
              </a:solidFill>
              <a:latin typeface="Arial" pitchFamily="34"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9.jpeg"/>
          <p:cNvPicPr>
            <a:picLocks noChangeAspect="1"/>
          </p:cNvPicPr>
          <p:nvPr/>
        </p:nvPicPr>
        <p:blipFill>
          <a:blip r:embed="rId2" cstate="print"/>
          <a:srcRect t="10000"/>
          <a:stretch>
            <a:fillRect/>
          </a:stretch>
        </p:blipFill>
        <p:spPr>
          <a:xfrm>
            <a:off x="4419600" y="1295400"/>
            <a:ext cx="4724400" cy="4114800"/>
          </a:xfrm>
          <a:prstGeom prst="rect">
            <a:avLst/>
          </a:prstGeom>
        </p:spPr>
      </p:pic>
      <p:sp>
        <p:nvSpPr>
          <p:cNvPr id="2" name="Slide Number Placeholder 1"/>
          <p:cNvSpPr>
            <a:spLocks noGrp="1"/>
          </p:cNvSpPr>
          <p:nvPr>
            <p:ph type="sldNum" sz="quarter" idx="11"/>
          </p:nvPr>
        </p:nvSpPr>
        <p:spPr/>
        <p:txBody>
          <a:bodyPr/>
          <a:lstStyle/>
          <a:p>
            <a:pPr>
              <a:defRPr/>
            </a:pPr>
            <a:fld id="{DBB27F76-9CA9-4220-8C0D-1190FA1487FB}" type="slidenum">
              <a:rPr lang="he-IL" smtClean="0"/>
              <a:pPr>
                <a:defRPr/>
              </a:pPr>
              <a:t>17</a:t>
            </a:fld>
            <a:endParaRPr lang="en-US" dirty="0"/>
          </a:p>
        </p:txBody>
      </p:sp>
      <p:pic>
        <p:nvPicPr>
          <p:cNvPr id="3" name="Picture 2" descr="image-8.jpeg"/>
          <p:cNvPicPr>
            <a:picLocks noChangeAspect="1"/>
          </p:cNvPicPr>
          <p:nvPr/>
        </p:nvPicPr>
        <p:blipFill>
          <a:blip r:embed="rId3" cstate="print"/>
          <a:srcRect b="10000"/>
          <a:stretch>
            <a:fillRect/>
          </a:stretch>
        </p:blipFill>
        <p:spPr>
          <a:xfrm rot="10800000">
            <a:off x="0" y="1295400"/>
            <a:ext cx="4419600" cy="4114800"/>
          </a:xfrm>
          <a:prstGeom prst="rect">
            <a:avLst/>
          </a:prstGeom>
        </p:spPr>
      </p:pic>
      <p:sp>
        <p:nvSpPr>
          <p:cNvPr id="5" name="TextBox 4"/>
          <p:cNvSpPr txBox="1"/>
          <p:nvPr/>
        </p:nvSpPr>
        <p:spPr>
          <a:xfrm>
            <a:off x="887476" y="5934670"/>
            <a:ext cx="8256524" cy="923330"/>
          </a:xfrm>
          <a:prstGeom prst="rect">
            <a:avLst/>
          </a:prstGeom>
          <a:noFill/>
        </p:spPr>
        <p:txBody>
          <a:bodyPr wrap="none" rtlCol="0">
            <a:spAutoFit/>
          </a:bodyPr>
          <a:lstStyle/>
          <a:p>
            <a:r>
              <a:rPr lang="en-US" sz="1400" dirty="0" err="1" smtClean="0"/>
              <a:t>Mrs</a:t>
            </a:r>
            <a:r>
              <a:rPr lang="en-US" sz="1400" dirty="0" smtClean="0"/>
              <a:t> A, 30yrs. </a:t>
            </a:r>
          </a:p>
          <a:p>
            <a:r>
              <a:rPr lang="en-US" sz="1400" dirty="0" smtClean="0"/>
              <a:t>H/O infertility for </a:t>
            </a:r>
            <a:r>
              <a:rPr lang="en-US" sz="1400" dirty="0" err="1" smtClean="0"/>
              <a:t>x</a:t>
            </a:r>
            <a:r>
              <a:rPr lang="en-US" sz="1400" dirty="0" smtClean="0"/>
              <a:t> 5 yrs. MRI imaging showed a large left lateral wall intra mural fibroid.</a:t>
            </a:r>
          </a:p>
          <a:p>
            <a:r>
              <a:rPr lang="en-US" sz="1400" dirty="0" smtClean="0"/>
              <a:t>Post treatment NPV 85%</a:t>
            </a:r>
          </a:p>
          <a:p>
            <a:endParaRPr lang="en-US" dirty="0"/>
          </a:p>
        </p:txBody>
      </p:sp>
      <p:sp>
        <p:nvSpPr>
          <p:cNvPr id="6" name="TextBox 5"/>
          <p:cNvSpPr txBox="1"/>
          <p:nvPr/>
        </p:nvSpPr>
        <p:spPr>
          <a:xfrm>
            <a:off x="1676400" y="5486400"/>
            <a:ext cx="1379630" cy="276999"/>
          </a:xfrm>
          <a:prstGeom prst="rect">
            <a:avLst/>
          </a:prstGeom>
          <a:noFill/>
        </p:spPr>
        <p:txBody>
          <a:bodyPr wrap="none" rtlCol="0">
            <a:spAutoFit/>
          </a:bodyPr>
          <a:lstStyle/>
          <a:p>
            <a:r>
              <a:rPr lang="en-US" dirty="0" smtClean="0"/>
              <a:t>Before MRgFUS</a:t>
            </a:r>
            <a:endParaRPr lang="en-US" dirty="0"/>
          </a:p>
        </p:txBody>
      </p:sp>
      <p:sp>
        <p:nvSpPr>
          <p:cNvPr id="7" name="TextBox 6"/>
          <p:cNvSpPr txBox="1"/>
          <p:nvPr/>
        </p:nvSpPr>
        <p:spPr>
          <a:xfrm>
            <a:off x="5943600" y="5486400"/>
            <a:ext cx="1200870" cy="276999"/>
          </a:xfrm>
          <a:prstGeom prst="rect">
            <a:avLst/>
          </a:prstGeom>
          <a:noFill/>
        </p:spPr>
        <p:txBody>
          <a:bodyPr wrap="none" rtlCol="0">
            <a:spAutoFit/>
          </a:bodyPr>
          <a:lstStyle/>
          <a:p>
            <a:r>
              <a:rPr lang="en-US" dirty="0" smtClean="0"/>
              <a:t>Post MRgFUS</a:t>
            </a:r>
            <a:endParaRPr lang="en-US" dirty="0"/>
          </a:p>
        </p:txBody>
      </p:sp>
      <p:sp>
        <p:nvSpPr>
          <p:cNvPr id="8" name="TextBox 7"/>
          <p:cNvSpPr txBox="1"/>
          <p:nvPr/>
        </p:nvSpPr>
        <p:spPr>
          <a:xfrm flipH="1">
            <a:off x="609599" y="152400"/>
            <a:ext cx="7467599" cy="523220"/>
          </a:xfrm>
          <a:prstGeom prst="rect">
            <a:avLst/>
          </a:prstGeom>
          <a:noFill/>
        </p:spPr>
        <p:txBody>
          <a:bodyPr wrap="square" rtlCol="0">
            <a:spAutoFit/>
          </a:bodyPr>
          <a:lstStyle/>
          <a:p>
            <a:r>
              <a:rPr lang="en-US" sz="2800" b="1" dirty="0" smtClean="0">
                <a:solidFill>
                  <a:schemeClr val="accent3"/>
                </a:solidFill>
              </a:rPr>
              <a:t>Treatments done at </a:t>
            </a:r>
            <a:r>
              <a:rPr lang="en-US" sz="2800" b="1" dirty="0" err="1" smtClean="0">
                <a:solidFill>
                  <a:schemeClr val="accent3"/>
                </a:solidFill>
              </a:rPr>
              <a:t>Womens</a:t>
            </a:r>
            <a:r>
              <a:rPr lang="en-US" sz="2800" b="1" dirty="0" smtClean="0">
                <a:solidFill>
                  <a:schemeClr val="accent3"/>
                </a:solidFill>
              </a:rPr>
              <a:t> Center</a:t>
            </a:r>
            <a:endParaRPr lang="en-US" sz="2800" b="1" dirty="0">
              <a:solidFill>
                <a:schemeClr val="accent3"/>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DBB27F76-9CA9-4220-8C0D-1190FA1487FB}" type="slidenum">
              <a:rPr lang="he-IL" smtClean="0"/>
              <a:pPr>
                <a:defRPr/>
              </a:pPr>
              <a:t>18</a:t>
            </a:fld>
            <a:endParaRPr lang="en-US" dirty="0"/>
          </a:p>
        </p:txBody>
      </p:sp>
      <p:pic>
        <p:nvPicPr>
          <p:cNvPr id="3" name="Picture 2" descr="image-2.jpeg"/>
          <p:cNvPicPr>
            <a:picLocks noChangeAspect="1"/>
          </p:cNvPicPr>
          <p:nvPr/>
        </p:nvPicPr>
        <p:blipFill>
          <a:blip r:embed="rId2" cstate="print"/>
          <a:srcRect l="7692" r="3846"/>
          <a:stretch>
            <a:fillRect/>
          </a:stretch>
        </p:blipFill>
        <p:spPr>
          <a:xfrm rot="5400000">
            <a:off x="495300" y="723900"/>
            <a:ext cx="3505200" cy="4495800"/>
          </a:xfrm>
          <a:prstGeom prst="rect">
            <a:avLst/>
          </a:prstGeom>
        </p:spPr>
      </p:pic>
      <p:pic>
        <p:nvPicPr>
          <p:cNvPr id="4" name="Picture 3" descr="image-3.jpeg"/>
          <p:cNvPicPr>
            <a:picLocks noChangeAspect="1"/>
          </p:cNvPicPr>
          <p:nvPr/>
        </p:nvPicPr>
        <p:blipFill>
          <a:blip r:embed="rId3" cstate="print"/>
          <a:srcRect l="11538"/>
          <a:stretch>
            <a:fillRect/>
          </a:stretch>
        </p:blipFill>
        <p:spPr>
          <a:xfrm rot="5400000">
            <a:off x="5067300" y="647700"/>
            <a:ext cx="3505200" cy="4648200"/>
          </a:xfrm>
          <a:prstGeom prst="rect">
            <a:avLst/>
          </a:prstGeom>
        </p:spPr>
      </p:pic>
      <p:sp>
        <p:nvSpPr>
          <p:cNvPr id="5" name="TextBox 4"/>
          <p:cNvSpPr txBox="1"/>
          <p:nvPr/>
        </p:nvSpPr>
        <p:spPr>
          <a:xfrm>
            <a:off x="1524000" y="4800600"/>
            <a:ext cx="1379630" cy="276999"/>
          </a:xfrm>
          <a:prstGeom prst="rect">
            <a:avLst/>
          </a:prstGeom>
          <a:noFill/>
        </p:spPr>
        <p:txBody>
          <a:bodyPr wrap="none" rtlCol="0">
            <a:spAutoFit/>
          </a:bodyPr>
          <a:lstStyle/>
          <a:p>
            <a:r>
              <a:rPr lang="en-US" dirty="0" smtClean="0"/>
              <a:t>Before MRgFUS</a:t>
            </a:r>
            <a:endParaRPr lang="en-US" dirty="0"/>
          </a:p>
        </p:txBody>
      </p:sp>
      <p:sp>
        <p:nvSpPr>
          <p:cNvPr id="6" name="TextBox 5"/>
          <p:cNvSpPr txBox="1"/>
          <p:nvPr/>
        </p:nvSpPr>
        <p:spPr>
          <a:xfrm>
            <a:off x="5943600" y="4724400"/>
            <a:ext cx="1200870" cy="276999"/>
          </a:xfrm>
          <a:prstGeom prst="rect">
            <a:avLst/>
          </a:prstGeom>
          <a:noFill/>
        </p:spPr>
        <p:txBody>
          <a:bodyPr wrap="none" rtlCol="0">
            <a:spAutoFit/>
          </a:bodyPr>
          <a:lstStyle/>
          <a:p>
            <a:r>
              <a:rPr lang="en-US" dirty="0" smtClean="0"/>
              <a:t>Post MRgFUS</a:t>
            </a:r>
            <a:endParaRPr lang="en-US" dirty="0"/>
          </a:p>
        </p:txBody>
      </p:sp>
      <p:sp>
        <p:nvSpPr>
          <p:cNvPr id="7" name="TextBox 6"/>
          <p:cNvSpPr txBox="1"/>
          <p:nvPr/>
        </p:nvSpPr>
        <p:spPr>
          <a:xfrm>
            <a:off x="685801" y="5334000"/>
            <a:ext cx="8458200" cy="1169551"/>
          </a:xfrm>
          <a:prstGeom prst="rect">
            <a:avLst/>
          </a:prstGeom>
          <a:noFill/>
        </p:spPr>
        <p:txBody>
          <a:bodyPr wrap="square" rtlCol="0">
            <a:spAutoFit/>
          </a:bodyPr>
          <a:lstStyle/>
          <a:p>
            <a:r>
              <a:rPr lang="en-US" sz="1400" dirty="0" err="1" smtClean="0"/>
              <a:t>Mrs.M</a:t>
            </a:r>
            <a:r>
              <a:rPr lang="en-US" sz="1400" dirty="0" smtClean="0"/>
              <a:t>. 35yrs. </a:t>
            </a:r>
          </a:p>
          <a:p>
            <a:r>
              <a:rPr lang="en-US" sz="1400" dirty="0" smtClean="0"/>
              <a:t>H/</a:t>
            </a:r>
            <a:r>
              <a:rPr lang="en-US" sz="1400" dirty="0" err="1" smtClean="0"/>
              <a:t>o</a:t>
            </a:r>
            <a:r>
              <a:rPr lang="en-US" sz="1400" dirty="0" smtClean="0"/>
              <a:t> heavy bleeding during cycle </a:t>
            </a:r>
            <a:r>
              <a:rPr lang="en-US" sz="1400" dirty="0" err="1" smtClean="0"/>
              <a:t>x</a:t>
            </a:r>
            <a:r>
              <a:rPr lang="en-US" sz="1400" dirty="0" smtClean="0"/>
              <a:t> 7 yrs. MRI showed a 8x 7.5 cm anterior wall intra mural fibroid</a:t>
            </a:r>
          </a:p>
          <a:p>
            <a:r>
              <a:rPr lang="en-US" sz="1400" dirty="0" smtClean="0"/>
              <a:t>Post treatment NPV 80 %</a:t>
            </a:r>
          </a:p>
          <a:p>
            <a:r>
              <a:rPr lang="en-US" sz="1400" dirty="0" smtClean="0"/>
              <a:t>Asymptomatic x4 months</a:t>
            </a:r>
            <a:endParaRPr lang="en-US" sz="1400" dirty="0"/>
          </a:p>
        </p:txBody>
      </p:sp>
      <p:sp>
        <p:nvSpPr>
          <p:cNvPr id="8" name="TextBox 7"/>
          <p:cNvSpPr txBox="1"/>
          <p:nvPr/>
        </p:nvSpPr>
        <p:spPr>
          <a:xfrm flipH="1">
            <a:off x="609599" y="152400"/>
            <a:ext cx="7467599" cy="523220"/>
          </a:xfrm>
          <a:prstGeom prst="rect">
            <a:avLst/>
          </a:prstGeom>
          <a:noFill/>
        </p:spPr>
        <p:txBody>
          <a:bodyPr wrap="square" rtlCol="0">
            <a:spAutoFit/>
          </a:bodyPr>
          <a:lstStyle/>
          <a:p>
            <a:r>
              <a:rPr lang="en-US" sz="2800" b="1" dirty="0" smtClean="0">
                <a:solidFill>
                  <a:schemeClr val="accent3"/>
                </a:solidFill>
              </a:rPr>
              <a:t>Treatments done at </a:t>
            </a:r>
            <a:r>
              <a:rPr lang="en-US" sz="2800" b="1" dirty="0" err="1" smtClean="0">
                <a:solidFill>
                  <a:schemeClr val="accent3"/>
                </a:solidFill>
              </a:rPr>
              <a:t>Womens</a:t>
            </a:r>
            <a:r>
              <a:rPr lang="en-US" sz="2800" b="1" dirty="0" smtClean="0">
                <a:solidFill>
                  <a:schemeClr val="accent3"/>
                </a:solidFill>
              </a:rPr>
              <a:t> Center</a:t>
            </a:r>
            <a:endParaRPr lang="en-US" sz="2800" b="1" dirty="0">
              <a:solidFill>
                <a:schemeClr val="accent3"/>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DBB27F76-9CA9-4220-8C0D-1190FA1487FB}" type="slidenum">
              <a:rPr lang="he-IL" smtClean="0"/>
              <a:pPr>
                <a:defRPr/>
              </a:pPr>
              <a:t>19</a:t>
            </a:fld>
            <a:endParaRPr lang="en-US" dirty="0"/>
          </a:p>
        </p:txBody>
      </p:sp>
      <p:pic>
        <p:nvPicPr>
          <p:cNvPr id="3" name="Picture 2" descr="image-4.jpeg"/>
          <p:cNvPicPr>
            <a:picLocks noChangeAspect="1"/>
          </p:cNvPicPr>
          <p:nvPr/>
        </p:nvPicPr>
        <p:blipFill>
          <a:blip r:embed="rId2" cstate="print"/>
          <a:srcRect l="6557" r="6557"/>
          <a:stretch>
            <a:fillRect/>
          </a:stretch>
        </p:blipFill>
        <p:spPr>
          <a:xfrm rot="5400000">
            <a:off x="190500" y="1181100"/>
            <a:ext cx="4038600" cy="4419600"/>
          </a:xfrm>
          <a:prstGeom prst="rect">
            <a:avLst/>
          </a:prstGeom>
        </p:spPr>
      </p:pic>
      <p:pic>
        <p:nvPicPr>
          <p:cNvPr id="4" name="Picture 3" descr="image-5.jpeg"/>
          <p:cNvPicPr>
            <a:picLocks noChangeAspect="1"/>
          </p:cNvPicPr>
          <p:nvPr/>
        </p:nvPicPr>
        <p:blipFill>
          <a:blip r:embed="rId3" cstate="print"/>
          <a:srcRect t="6557" b="6557"/>
          <a:stretch>
            <a:fillRect/>
          </a:stretch>
        </p:blipFill>
        <p:spPr>
          <a:xfrm>
            <a:off x="4419600" y="1371600"/>
            <a:ext cx="4724400" cy="4038600"/>
          </a:xfrm>
          <a:prstGeom prst="rect">
            <a:avLst/>
          </a:prstGeom>
        </p:spPr>
      </p:pic>
      <p:sp>
        <p:nvSpPr>
          <p:cNvPr id="5" name="TextBox 4"/>
          <p:cNvSpPr txBox="1"/>
          <p:nvPr/>
        </p:nvSpPr>
        <p:spPr>
          <a:xfrm>
            <a:off x="1295400" y="5486400"/>
            <a:ext cx="108466" cy="276999"/>
          </a:xfrm>
          <a:prstGeom prst="rect">
            <a:avLst/>
          </a:prstGeom>
          <a:noFill/>
        </p:spPr>
        <p:txBody>
          <a:bodyPr wrap="square" rtlCol="0">
            <a:spAutoFit/>
          </a:bodyPr>
          <a:lstStyle/>
          <a:p>
            <a:r>
              <a:rPr lang="en-US" dirty="0" smtClean="0"/>
              <a:t>Before MRgFUS</a:t>
            </a:r>
            <a:endParaRPr lang="en-US" dirty="0"/>
          </a:p>
        </p:txBody>
      </p:sp>
      <p:sp>
        <p:nvSpPr>
          <p:cNvPr id="6" name="TextBox 5"/>
          <p:cNvSpPr txBox="1"/>
          <p:nvPr/>
        </p:nvSpPr>
        <p:spPr>
          <a:xfrm>
            <a:off x="5562600" y="5486400"/>
            <a:ext cx="1267720" cy="276999"/>
          </a:xfrm>
          <a:prstGeom prst="rect">
            <a:avLst/>
          </a:prstGeom>
          <a:noFill/>
        </p:spPr>
        <p:txBody>
          <a:bodyPr wrap="none" rtlCol="0">
            <a:spAutoFit/>
          </a:bodyPr>
          <a:lstStyle/>
          <a:p>
            <a:r>
              <a:rPr lang="en-US" dirty="0" smtClean="0"/>
              <a:t>After MRgFUS</a:t>
            </a:r>
            <a:endParaRPr lang="en-US" dirty="0"/>
          </a:p>
        </p:txBody>
      </p:sp>
      <p:sp>
        <p:nvSpPr>
          <p:cNvPr id="7" name="TextBox 6"/>
          <p:cNvSpPr txBox="1"/>
          <p:nvPr/>
        </p:nvSpPr>
        <p:spPr>
          <a:xfrm>
            <a:off x="990600" y="5867400"/>
            <a:ext cx="8915400" cy="954107"/>
          </a:xfrm>
          <a:prstGeom prst="rect">
            <a:avLst/>
          </a:prstGeom>
          <a:noFill/>
        </p:spPr>
        <p:txBody>
          <a:bodyPr wrap="square" rtlCol="0">
            <a:spAutoFit/>
          </a:bodyPr>
          <a:lstStyle/>
          <a:p>
            <a:r>
              <a:rPr lang="en-US" sz="1400" dirty="0" err="1" smtClean="0"/>
              <a:t>Mrs</a:t>
            </a:r>
            <a:r>
              <a:rPr lang="en-US" sz="1400" dirty="0" smtClean="0"/>
              <a:t> . R, 38yrs. </a:t>
            </a:r>
          </a:p>
          <a:p>
            <a:r>
              <a:rPr lang="en-US" sz="1400" dirty="0" smtClean="0"/>
              <a:t>H/</a:t>
            </a:r>
            <a:r>
              <a:rPr lang="en-US" sz="1400" dirty="0" err="1" smtClean="0"/>
              <a:t>o</a:t>
            </a:r>
            <a:r>
              <a:rPr lang="en-US" sz="1400" dirty="0" smtClean="0"/>
              <a:t> heavy bleeding during cycles </a:t>
            </a:r>
            <a:r>
              <a:rPr lang="en-US" sz="1400" dirty="0" err="1" smtClean="0"/>
              <a:t>x</a:t>
            </a:r>
            <a:r>
              <a:rPr lang="en-US" sz="1400" dirty="0" smtClean="0"/>
              <a:t> 3 yrs. </a:t>
            </a:r>
          </a:p>
          <a:p>
            <a:r>
              <a:rPr lang="en-US" sz="1400" dirty="0" smtClean="0"/>
              <a:t>MRI showed a 7 </a:t>
            </a:r>
            <a:r>
              <a:rPr lang="en-US" sz="1400" dirty="0" err="1" smtClean="0"/>
              <a:t>x</a:t>
            </a:r>
            <a:r>
              <a:rPr lang="en-US" sz="1400" dirty="0" smtClean="0"/>
              <a:t> 6 cm intramural fibroid with &gt; 70% intra </a:t>
            </a:r>
            <a:r>
              <a:rPr lang="en-US" sz="1400" dirty="0" err="1" smtClean="0"/>
              <a:t>cavitary</a:t>
            </a:r>
            <a:r>
              <a:rPr lang="en-US" sz="1400" dirty="0" smtClean="0"/>
              <a:t> component. </a:t>
            </a:r>
          </a:p>
          <a:p>
            <a:r>
              <a:rPr lang="en-US" sz="1400" dirty="0" smtClean="0"/>
              <a:t>Post treatment NPV 88%. Asymptomatic </a:t>
            </a:r>
            <a:r>
              <a:rPr lang="en-US" sz="1400" dirty="0" err="1" smtClean="0"/>
              <a:t>x</a:t>
            </a:r>
            <a:r>
              <a:rPr lang="en-US" sz="1400" dirty="0" smtClean="0"/>
              <a:t> 2 months.</a:t>
            </a:r>
            <a:endParaRPr lang="en-US" sz="1400" dirty="0"/>
          </a:p>
        </p:txBody>
      </p:sp>
      <p:sp>
        <p:nvSpPr>
          <p:cNvPr id="8" name="TextBox 7"/>
          <p:cNvSpPr txBox="1"/>
          <p:nvPr/>
        </p:nvSpPr>
        <p:spPr>
          <a:xfrm flipH="1">
            <a:off x="609599" y="152400"/>
            <a:ext cx="7467599" cy="523220"/>
          </a:xfrm>
          <a:prstGeom prst="rect">
            <a:avLst/>
          </a:prstGeom>
          <a:noFill/>
        </p:spPr>
        <p:txBody>
          <a:bodyPr wrap="square" rtlCol="0">
            <a:spAutoFit/>
          </a:bodyPr>
          <a:lstStyle/>
          <a:p>
            <a:r>
              <a:rPr lang="en-US" sz="2800" b="1" dirty="0" smtClean="0">
                <a:solidFill>
                  <a:schemeClr val="accent3"/>
                </a:solidFill>
              </a:rPr>
              <a:t>Treatments done at </a:t>
            </a:r>
            <a:r>
              <a:rPr lang="en-US" sz="2800" b="1" dirty="0" err="1" smtClean="0">
                <a:solidFill>
                  <a:schemeClr val="accent3"/>
                </a:solidFill>
              </a:rPr>
              <a:t>Womens</a:t>
            </a:r>
            <a:r>
              <a:rPr lang="en-US" sz="2800" b="1" dirty="0" smtClean="0">
                <a:solidFill>
                  <a:schemeClr val="accent3"/>
                </a:solidFill>
              </a:rPr>
              <a:t> Center</a:t>
            </a:r>
            <a:endParaRPr lang="en-US" sz="2800" b="1" dirty="0">
              <a:solidFill>
                <a:schemeClr val="accent3"/>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200" dirty="0" smtClean="0"/>
              <a:t>Fibroids </a:t>
            </a:r>
            <a:endParaRPr lang="en-US" sz="3200" dirty="0"/>
          </a:p>
        </p:txBody>
      </p:sp>
      <p:pic>
        <p:nvPicPr>
          <p:cNvPr id="6" name="Content Placeholder 5" descr="fib.jpg"/>
          <p:cNvPicPr>
            <a:picLocks noGrp="1" noChangeAspect="1"/>
          </p:cNvPicPr>
          <p:nvPr>
            <p:ph sz="half" idx="1"/>
          </p:nvPr>
        </p:nvPicPr>
        <p:blipFill>
          <a:blip r:embed="rId2"/>
          <a:stretch>
            <a:fillRect/>
          </a:stretch>
        </p:blipFill>
        <p:spPr>
          <a:xfrm>
            <a:off x="381000" y="1219200"/>
            <a:ext cx="3962399" cy="5029200"/>
          </a:xfrm>
        </p:spPr>
      </p:pic>
      <p:sp>
        <p:nvSpPr>
          <p:cNvPr id="8" name="Content Placeholder 7"/>
          <p:cNvSpPr>
            <a:spLocks noGrp="1"/>
          </p:cNvSpPr>
          <p:nvPr>
            <p:ph sz="half" idx="2"/>
          </p:nvPr>
        </p:nvSpPr>
        <p:spPr>
          <a:xfrm>
            <a:off x="4648200" y="1295400"/>
            <a:ext cx="4038600" cy="5029200"/>
          </a:xfrm>
        </p:spPr>
        <p:txBody>
          <a:bodyPr/>
          <a:lstStyle/>
          <a:p>
            <a:r>
              <a:rPr lang="en-US" dirty="0" smtClean="0"/>
              <a:t>25-40% of female population</a:t>
            </a:r>
          </a:p>
          <a:p>
            <a:r>
              <a:rPr lang="en-US" dirty="0" smtClean="0"/>
              <a:t>Symptoms depend on location</a:t>
            </a:r>
          </a:p>
          <a:p>
            <a:r>
              <a:rPr lang="en-US" dirty="0" smtClean="0"/>
              <a:t>Often associated with infertility</a:t>
            </a:r>
          </a:p>
          <a:p>
            <a:r>
              <a:rPr lang="en-US" dirty="0" smtClean="0"/>
              <a:t>Reason for 1/3 of hysterectomies worldwide</a:t>
            </a:r>
          </a:p>
          <a:p>
            <a:endParaRPr lang="en-US" dirty="0" smtClean="0"/>
          </a:p>
          <a:p>
            <a:endParaRPr lang="en-US" dirty="0"/>
          </a:p>
        </p:txBody>
      </p:sp>
      <p:sp>
        <p:nvSpPr>
          <p:cNvPr id="3" name="Slide Number Placeholder 2"/>
          <p:cNvSpPr>
            <a:spLocks noGrp="1"/>
          </p:cNvSpPr>
          <p:nvPr>
            <p:ph type="sldNum" sz="quarter" idx="11"/>
          </p:nvPr>
        </p:nvSpPr>
        <p:spPr/>
        <p:txBody>
          <a:bodyPr/>
          <a:lstStyle/>
          <a:p>
            <a:pPr>
              <a:defRPr/>
            </a:pPr>
            <a:fld id="{FB025F8E-D210-414F-A44B-E2E7842DF5DE}" type="slidenum">
              <a:rPr lang="he-IL" smtClean="0"/>
              <a:pPr>
                <a:defRPr/>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DBB27F76-9CA9-4220-8C0D-1190FA1487FB}" type="slidenum">
              <a:rPr lang="he-IL" smtClean="0"/>
              <a:pPr>
                <a:defRPr/>
              </a:pPr>
              <a:t>20</a:t>
            </a:fld>
            <a:endParaRPr lang="en-US" dirty="0"/>
          </a:p>
        </p:txBody>
      </p:sp>
      <p:pic>
        <p:nvPicPr>
          <p:cNvPr id="3" name="Picture 2" descr="image-10.jpeg"/>
          <p:cNvPicPr>
            <a:picLocks noChangeAspect="1"/>
          </p:cNvPicPr>
          <p:nvPr/>
        </p:nvPicPr>
        <p:blipFill>
          <a:blip r:embed="rId2" cstate="print"/>
          <a:srcRect l="5556" r="5556"/>
          <a:stretch>
            <a:fillRect/>
          </a:stretch>
        </p:blipFill>
        <p:spPr>
          <a:xfrm rot="5400000">
            <a:off x="495300" y="800100"/>
            <a:ext cx="3657600" cy="4648200"/>
          </a:xfrm>
          <a:prstGeom prst="rect">
            <a:avLst/>
          </a:prstGeom>
        </p:spPr>
      </p:pic>
      <p:pic>
        <p:nvPicPr>
          <p:cNvPr id="4" name="Picture 3" descr="image-11.jpeg"/>
          <p:cNvPicPr>
            <a:picLocks noChangeAspect="1"/>
          </p:cNvPicPr>
          <p:nvPr/>
        </p:nvPicPr>
        <p:blipFill>
          <a:blip r:embed="rId3" cstate="print"/>
          <a:srcRect l="5556" r="5556"/>
          <a:stretch>
            <a:fillRect/>
          </a:stretch>
        </p:blipFill>
        <p:spPr>
          <a:xfrm rot="5400000">
            <a:off x="5067300" y="876300"/>
            <a:ext cx="3657600" cy="4495800"/>
          </a:xfrm>
          <a:prstGeom prst="rect">
            <a:avLst/>
          </a:prstGeom>
        </p:spPr>
      </p:pic>
      <p:sp>
        <p:nvSpPr>
          <p:cNvPr id="5" name="TextBox 4"/>
          <p:cNvSpPr txBox="1"/>
          <p:nvPr/>
        </p:nvSpPr>
        <p:spPr>
          <a:xfrm>
            <a:off x="1447800" y="4953000"/>
            <a:ext cx="1379630" cy="276999"/>
          </a:xfrm>
          <a:prstGeom prst="rect">
            <a:avLst/>
          </a:prstGeom>
          <a:noFill/>
        </p:spPr>
        <p:txBody>
          <a:bodyPr wrap="none" rtlCol="0">
            <a:spAutoFit/>
          </a:bodyPr>
          <a:lstStyle/>
          <a:p>
            <a:r>
              <a:rPr lang="en-US" dirty="0" smtClean="0"/>
              <a:t>Before MRgFUS</a:t>
            </a:r>
            <a:endParaRPr lang="en-US" dirty="0"/>
          </a:p>
        </p:txBody>
      </p:sp>
      <p:sp>
        <p:nvSpPr>
          <p:cNvPr id="6" name="TextBox 5"/>
          <p:cNvSpPr txBox="1"/>
          <p:nvPr/>
        </p:nvSpPr>
        <p:spPr>
          <a:xfrm>
            <a:off x="5943600" y="4953000"/>
            <a:ext cx="1200870" cy="276999"/>
          </a:xfrm>
          <a:prstGeom prst="rect">
            <a:avLst/>
          </a:prstGeom>
          <a:noFill/>
        </p:spPr>
        <p:txBody>
          <a:bodyPr wrap="none" rtlCol="0">
            <a:spAutoFit/>
          </a:bodyPr>
          <a:lstStyle/>
          <a:p>
            <a:r>
              <a:rPr lang="en-US" dirty="0" smtClean="0"/>
              <a:t>Post MRgFUS</a:t>
            </a:r>
            <a:endParaRPr lang="en-US" dirty="0"/>
          </a:p>
        </p:txBody>
      </p:sp>
      <p:sp>
        <p:nvSpPr>
          <p:cNvPr id="7" name="TextBox 6"/>
          <p:cNvSpPr txBox="1"/>
          <p:nvPr/>
        </p:nvSpPr>
        <p:spPr>
          <a:xfrm>
            <a:off x="914400" y="5410200"/>
            <a:ext cx="8229600" cy="1169551"/>
          </a:xfrm>
          <a:prstGeom prst="rect">
            <a:avLst/>
          </a:prstGeom>
          <a:noFill/>
        </p:spPr>
        <p:txBody>
          <a:bodyPr wrap="square" rtlCol="0">
            <a:spAutoFit/>
          </a:bodyPr>
          <a:lstStyle/>
          <a:p>
            <a:r>
              <a:rPr lang="en-US" sz="1400" dirty="0" err="1" smtClean="0"/>
              <a:t>Mrs.SP</a:t>
            </a:r>
            <a:r>
              <a:rPr lang="en-US" sz="1400" dirty="0" smtClean="0"/>
              <a:t>, 48 yr with H/</a:t>
            </a:r>
            <a:r>
              <a:rPr lang="en-US" sz="1400" dirty="0" err="1" smtClean="0"/>
              <a:t>o</a:t>
            </a:r>
            <a:r>
              <a:rPr lang="en-US" sz="1400" dirty="0" smtClean="0"/>
              <a:t> irregular bleeding and heavy bleeding during cycles with bleeding lasting for 10 days</a:t>
            </a:r>
          </a:p>
          <a:p>
            <a:r>
              <a:rPr lang="en-US" sz="1400" dirty="0" smtClean="0"/>
              <a:t>MRI showed a large 10 </a:t>
            </a:r>
            <a:r>
              <a:rPr lang="en-US" sz="1400" dirty="0" err="1" smtClean="0"/>
              <a:t>x</a:t>
            </a:r>
            <a:r>
              <a:rPr lang="en-US" sz="1400" dirty="0" smtClean="0"/>
              <a:t> 9 cm anterior wall intramural fibroid.</a:t>
            </a:r>
          </a:p>
          <a:p>
            <a:r>
              <a:rPr lang="en-US" sz="1400" dirty="0" smtClean="0"/>
              <a:t>Post treatment NPV 85%</a:t>
            </a:r>
          </a:p>
          <a:p>
            <a:r>
              <a:rPr lang="en-US" sz="1400" dirty="0" smtClean="0"/>
              <a:t>Asymptomatic </a:t>
            </a:r>
            <a:r>
              <a:rPr lang="en-US" sz="1400" dirty="0" err="1" smtClean="0"/>
              <a:t>x</a:t>
            </a:r>
            <a:r>
              <a:rPr lang="en-US" sz="1400" dirty="0" smtClean="0"/>
              <a:t> 4 months.</a:t>
            </a:r>
            <a:endParaRPr lang="en-US" dirty="0"/>
          </a:p>
        </p:txBody>
      </p:sp>
      <p:sp>
        <p:nvSpPr>
          <p:cNvPr id="8" name="TextBox 7"/>
          <p:cNvSpPr txBox="1"/>
          <p:nvPr/>
        </p:nvSpPr>
        <p:spPr>
          <a:xfrm flipH="1">
            <a:off x="609599" y="152400"/>
            <a:ext cx="7467599" cy="523220"/>
          </a:xfrm>
          <a:prstGeom prst="rect">
            <a:avLst/>
          </a:prstGeom>
          <a:noFill/>
        </p:spPr>
        <p:txBody>
          <a:bodyPr wrap="square" rtlCol="0">
            <a:spAutoFit/>
          </a:bodyPr>
          <a:lstStyle/>
          <a:p>
            <a:r>
              <a:rPr lang="en-US" sz="2800" b="1" dirty="0" smtClean="0">
                <a:solidFill>
                  <a:schemeClr val="accent3"/>
                </a:solidFill>
              </a:rPr>
              <a:t>Treatments done at </a:t>
            </a:r>
            <a:r>
              <a:rPr lang="en-US" sz="2800" b="1" dirty="0" err="1" smtClean="0">
                <a:solidFill>
                  <a:schemeClr val="accent3"/>
                </a:solidFill>
              </a:rPr>
              <a:t>Womens</a:t>
            </a:r>
            <a:r>
              <a:rPr lang="en-US" sz="2800" b="1" dirty="0" smtClean="0">
                <a:solidFill>
                  <a:schemeClr val="accent3"/>
                </a:solidFill>
              </a:rPr>
              <a:t> Center</a:t>
            </a:r>
            <a:endParaRPr lang="en-US" sz="2800" b="1" dirty="0">
              <a:solidFill>
                <a:schemeClr val="accent3"/>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0" descr="InSightec_frame_11_eng"/>
          <p:cNvPicPr>
            <a:picLocks noChangeAspect="1" noChangeArrowheads="1"/>
          </p:cNvPicPr>
          <p:nvPr/>
        </p:nvPicPr>
        <p:blipFill>
          <a:blip r:embed="rId3"/>
          <a:srcRect/>
          <a:stretch>
            <a:fillRect/>
          </a:stretch>
        </p:blipFill>
        <p:spPr bwMode="auto">
          <a:xfrm>
            <a:off x="6629400" y="1295400"/>
            <a:ext cx="2514600" cy="4724400"/>
          </a:xfrm>
          <a:prstGeom prst="rect">
            <a:avLst/>
          </a:prstGeom>
          <a:noFill/>
          <a:ln w="9525">
            <a:noFill/>
            <a:miter lim="800000"/>
            <a:headEnd/>
            <a:tailEnd/>
          </a:ln>
        </p:spPr>
      </p:pic>
      <p:sp>
        <p:nvSpPr>
          <p:cNvPr id="11" name="Title 10"/>
          <p:cNvSpPr>
            <a:spLocks noGrp="1"/>
          </p:cNvSpPr>
          <p:nvPr>
            <p:ph type="title"/>
          </p:nvPr>
        </p:nvSpPr>
        <p:spPr/>
        <p:txBody>
          <a:bodyPr/>
          <a:lstStyle/>
          <a:p>
            <a:r>
              <a:rPr lang="en-US" sz="3200" dirty="0" smtClean="0"/>
              <a:t> Advantage for patients</a:t>
            </a:r>
            <a:endParaRPr lang="en-US" sz="3200" dirty="0"/>
          </a:p>
        </p:txBody>
      </p:sp>
      <p:sp>
        <p:nvSpPr>
          <p:cNvPr id="97282" name="Rectangle 6"/>
          <p:cNvSpPr>
            <a:spLocks noGrp="1" noChangeArrowheads="1"/>
          </p:cNvSpPr>
          <p:nvPr>
            <p:ph type="sldNum" sz="quarter" idx="11"/>
          </p:nvPr>
        </p:nvSpPr>
        <p:spPr>
          <a:noFill/>
        </p:spPr>
        <p:txBody>
          <a:bodyPr/>
          <a:lstStyle/>
          <a:p>
            <a:fld id="{FB4D76B3-650B-439D-8DF1-26EE472CEB80}" type="slidenum">
              <a:rPr lang="he-IL" smtClean="0">
                <a:latin typeface="Arial" charset="0"/>
                <a:cs typeface="Arial" charset="0"/>
              </a:rPr>
              <a:pPr/>
              <a:t>21</a:t>
            </a:fld>
            <a:endParaRPr lang="en-US" smtClean="0">
              <a:latin typeface="Arial" charset="0"/>
              <a:cs typeface="Arial" charset="0"/>
            </a:endParaRPr>
          </a:p>
        </p:txBody>
      </p:sp>
      <p:sp>
        <p:nvSpPr>
          <p:cNvPr id="10" name="מציין מיקום תוכן 5"/>
          <p:cNvSpPr txBox="1">
            <a:spLocks/>
          </p:cNvSpPr>
          <p:nvPr/>
        </p:nvSpPr>
        <p:spPr bwMode="auto">
          <a:xfrm>
            <a:off x="76200" y="685800"/>
            <a:ext cx="6705600" cy="6019800"/>
          </a:xfrm>
          <a:prstGeom prst="rect">
            <a:avLst/>
          </a:prstGeom>
          <a:noFill/>
          <a:ln w="15875">
            <a:solidFill>
              <a:srgbClr val="A3D1FF"/>
            </a:solidFill>
            <a:miter lim="800000"/>
            <a:headEnd/>
            <a:tailEnd/>
          </a:ln>
        </p:spPr>
        <p:txBody>
          <a:bodyPr/>
          <a:lstStyle/>
          <a:p>
            <a:pPr eaLnBrk="0" hangingPunct="0">
              <a:lnSpc>
                <a:spcPts val="900"/>
              </a:lnSpc>
            </a:pPr>
            <a:endParaRPr lang="en-US" sz="1000" dirty="0"/>
          </a:p>
          <a:p>
            <a:pPr marL="457200" indent="-457200" eaLnBrk="0" hangingPunct="0">
              <a:lnSpc>
                <a:spcPct val="110000"/>
              </a:lnSpc>
              <a:spcAft>
                <a:spcPts val="900"/>
              </a:spcAft>
              <a:buFont typeface="Arial"/>
              <a:buChar char="•"/>
            </a:pPr>
            <a:r>
              <a:rPr lang="en-US" sz="2800" dirty="0" smtClean="0">
                <a:solidFill>
                  <a:srgbClr val="000000"/>
                </a:solidFill>
              </a:rPr>
              <a:t>Non-invasive</a:t>
            </a:r>
          </a:p>
          <a:p>
            <a:pPr marL="457200" indent="-457200" eaLnBrk="0" hangingPunct="0">
              <a:lnSpc>
                <a:spcPct val="110000"/>
              </a:lnSpc>
              <a:spcAft>
                <a:spcPts val="900"/>
              </a:spcAft>
              <a:buFont typeface="Arial"/>
              <a:buChar char="•"/>
            </a:pPr>
            <a:r>
              <a:rPr lang="en-US" sz="2800" dirty="0" smtClean="0">
                <a:solidFill>
                  <a:srgbClr val="000000"/>
                </a:solidFill>
              </a:rPr>
              <a:t>Minimal </a:t>
            </a:r>
            <a:r>
              <a:rPr lang="en-US" sz="2800" dirty="0">
                <a:solidFill>
                  <a:srgbClr val="000000"/>
                </a:solidFill>
              </a:rPr>
              <a:t>discomfort and </a:t>
            </a:r>
            <a:r>
              <a:rPr lang="en-US" sz="2800" dirty="0" smtClean="0">
                <a:solidFill>
                  <a:srgbClr val="000000"/>
                </a:solidFill>
              </a:rPr>
              <a:t>trauma</a:t>
            </a:r>
          </a:p>
          <a:p>
            <a:pPr marL="457200" indent="-457200" eaLnBrk="0" hangingPunct="0">
              <a:lnSpc>
                <a:spcPct val="110000"/>
              </a:lnSpc>
              <a:spcAft>
                <a:spcPts val="900"/>
              </a:spcAft>
              <a:buFont typeface="Arial"/>
              <a:buChar char="•"/>
            </a:pPr>
            <a:r>
              <a:rPr lang="en-US" sz="2800" dirty="0" smtClean="0">
                <a:solidFill>
                  <a:srgbClr val="000000"/>
                </a:solidFill>
              </a:rPr>
              <a:t>Return </a:t>
            </a:r>
            <a:r>
              <a:rPr lang="en-US" sz="2800" dirty="0">
                <a:solidFill>
                  <a:srgbClr val="000000"/>
                </a:solidFill>
              </a:rPr>
              <a:t>to normal activity </a:t>
            </a:r>
            <a:r>
              <a:rPr lang="en-US" sz="2800" dirty="0" smtClean="0">
                <a:solidFill>
                  <a:srgbClr val="000000"/>
                </a:solidFill>
              </a:rPr>
              <a:t>in a day</a:t>
            </a:r>
          </a:p>
          <a:p>
            <a:pPr marL="457200" indent="-457200" eaLnBrk="0" hangingPunct="0">
              <a:lnSpc>
                <a:spcPct val="110000"/>
              </a:lnSpc>
              <a:spcAft>
                <a:spcPts val="900"/>
              </a:spcAft>
              <a:buFont typeface="Arial"/>
              <a:buChar char="•"/>
            </a:pPr>
            <a:r>
              <a:rPr lang="en-US" sz="2800" dirty="0" smtClean="0">
                <a:solidFill>
                  <a:srgbClr val="000000"/>
                </a:solidFill>
              </a:rPr>
              <a:t>Single session treatment</a:t>
            </a:r>
          </a:p>
          <a:p>
            <a:pPr marL="457200" indent="-457200" eaLnBrk="0" hangingPunct="0">
              <a:lnSpc>
                <a:spcPct val="110000"/>
              </a:lnSpc>
              <a:spcAft>
                <a:spcPts val="900"/>
              </a:spcAft>
              <a:buFont typeface="Arial"/>
              <a:buChar char="•"/>
            </a:pPr>
            <a:r>
              <a:rPr lang="en-US" sz="2800" dirty="0" smtClean="0">
                <a:solidFill>
                  <a:srgbClr val="000000"/>
                </a:solidFill>
              </a:rPr>
              <a:t>Drug sparing </a:t>
            </a:r>
          </a:p>
          <a:p>
            <a:pPr marL="457200" indent="-457200" eaLnBrk="0" hangingPunct="0">
              <a:lnSpc>
                <a:spcPct val="110000"/>
              </a:lnSpc>
              <a:spcAft>
                <a:spcPts val="900"/>
              </a:spcAft>
              <a:buFont typeface="Arial"/>
              <a:buChar char="•"/>
            </a:pPr>
            <a:r>
              <a:rPr lang="en-US" sz="2800" dirty="0" smtClean="0">
                <a:solidFill>
                  <a:srgbClr val="000000"/>
                </a:solidFill>
              </a:rPr>
              <a:t>No </a:t>
            </a:r>
            <a:r>
              <a:rPr lang="en-US" sz="2800" dirty="0">
                <a:solidFill>
                  <a:srgbClr val="000000"/>
                </a:solidFill>
              </a:rPr>
              <a:t>incisions, scars, post-operative complications or long-term </a:t>
            </a:r>
            <a:r>
              <a:rPr lang="en-US" sz="2800" dirty="0" err="1" smtClean="0">
                <a:solidFill>
                  <a:srgbClr val="000000"/>
                </a:solidFill>
              </a:rPr>
              <a:t>sequlae</a:t>
            </a:r>
            <a:endParaRPr lang="en-US" sz="2800" dirty="0">
              <a:solidFill>
                <a:srgbClr val="000000"/>
              </a:solidFill>
            </a:endParaRPr>
          </a:p>
          <a:p>
            <a:pPr marL="457200" indent="-457200" eaLnBrk="0" hangingPunct="0">
              <a:lnSpc>
                <a:spcPct val="110000"/>
              </a:lnSpc>
              <a:spcAft>
                <a:spcPts val="900"/>
              </a:spcAft>
              <a:buFont typeface="Arial"/>
              <a:buChar char="•"/>
            </a:pPr>
            <a:r>
              <a:rPr lang="en-US" sz="2800" dirty="0" smtClean="0">
                <a:solidFill>
                  <a:srgbClr val="000000"/>
                </a:solidFill>
              </a:rPr>
              <a:t>Preserving </a:t>
            </a:r>
            <a:r>
              <a:rPr lang="en-US" sz="2800" dirty="0">
                <a:solidFill>
                  <a:srgbClr val="000000"/>
                </a:solidFill>
              </a:rPr>
              <a:t>fertility, sexual function, </a:t>
            </a:r>
            <a:r>
              <a:rPr lang="en-US" sz="2800" dirty="0" smtClean="0">
                <a:solidFill>
                  <a:srgbClr val="000000"/>
                </a:solidFill>
              </a:rPr>
              <a:t>continence</a:t>
            </a:r>
            <a:endParaRPr lang="en-US" sz="2800" dirty="0">
              <a:solidFill>
                <a:srgbClr val="000000"/>
              </a:solidFill>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6"/>
          <p:cNvSpPr>
            <a:spLocks noGrp="1" noChangeArrowheads="1"/>
          </p:cNvSpPr>
          <p:nvPr>
            <p:ph type="sldNum" sz="quarter" idx="11"/>
          </p:nvPr>
        </p:nvSpPr>
        <p:spPr>
          <a:noFill/>
        </p:spPr>
        <p:txBody>
          <a:bodyPr/>
          <a:lstStyle/>
          <a:p>
            <a:fld id="{27CE7B97-A545-480F-8234-604D759C0302}" type="slidenum">
              <a:rPr lang="he-IL" smtClean="0">
                <a:latin typeface="Arial" charset="0"/>
                <a:cs typeface="Arial" charset="0"/>
              </a:rPr>
              <a:pPr/>
              <a:t>22</a:t>
            </a:fld>
            <a:endParaRPr lang="en-US" smtClean="0">
              <a:latin typeface="Arial" charset="0"/>
              <a:cs typeface="Arial" charset="0"/>
            </a:endParaRPr>
          </a:p>
        </p:txBody>
      </p:sp>
      <p:sp>
        <p:nvSpPr>
          <p:cNvPr id="62471" name="מציין מיקום תוכן 5"/>
          <p:cNvSpPr txBox="1">
            <a:spLocks/>
          </p:cNvSpPr>
          <p:nvPr/>
        </p:nvSpPr>
        <p:spPr bwMode="auto">
          <a:xfrm>
            <a:off x="381000" y="1066800"/>
            <a:ext cx="8001000" cy="5257800"/>
          </a:xfrm>
          <a:prstGeom prst="rect">
            <a:avLst/>
          </a:prstGeom>
          <a:noFill/>
          <a:ln w="15875">
            <a:solidFill>
              <a:srgbClr val="A3D1FF"/>
            </a:solidFill>
            <a:miter lim="800000"/>
            <a:headEnd/>
            <a:tailEnd/>
          </a:ln>
        </p:spPr>
        <p:txBody>
          <a:bodyPr/>
          <a:lstStyle/>
          <a:p>
            <a:pPr marL="288925" indent="-288925" eaLnBrk="0" hangingPunct="0">
              <a:lnSpc>
                <a:spcPts val="600"/>
              </a:lnSpc>
              <a:buFontTx/>
              <a:buChar char="•"/>
            </a:pPr>
            <a:endParaRPr lang="en-US" sz="1000" dirty="0"/>
          </a:p>
          <a:p>
            <a:pPr marL="342900" indent="-342900" eaLnBrk="0" hangingPunct="0">
              <a:lnSpc>
                <a:spcPct val="110000"/>
              </a:lnSpc>
              <a:spcBef>
                <a:spcPts val="300"/>
              </a:spcBef>
              <a:spcAft>
                <a:spcPts val="700"/>
              </a:spcAft>
              <a:buFont typeface="Arial"/>
              <a:buChar char="•"/>
            </a:pPr>
            <a:r>
              <a:rPr lang="en-US" sz="2400" dirty="0"/>
              <a:t>New therapeutic tool </a:t>
            </a:r>
            <a:r>
              <a:rPr lang="en-US" sz="2400" dirty="0" smtClean="0"/>
              <a:t>with potential</a:t>
            </a:r>
          </a:p>
          <a:p>
            <a:pPr marL="342900" indent="-342900" eaLnBrk="0" hangingPunct="0">
              <a:lnSpc>
                <a:spcPct val="110000"/>
              </a:lnSpc>
              <a:spcBef>
                <a:spcPts val="300"/>
              </a:spcBef>
              <a:spcAft>
                <a:spcPts val="700"/>
              </a:spcAft>
              <a:buFont typeface="Arial"/>
              <a:buChar char="•"/>
            </a:pPr>
            <a:r>
              <a:rPr lang="en-US" sz="2400" dirty="0" smtClean="0"/>
              <a:t>Solution for refractory </a:t>
            </a:r>
            <a:r>
              <a:rPr lang="en-US" sz="2400" dirty="0"/>
              <a:t>/ </a:t>
            </a:r>
            <a:r>
              <a:rPr lang="en-US" sz="2400" dirty="0" smtClean="0"/>
              <a:t>disease-recurring / Non</a:t>
            </a:r>
            <a:r>
              <a:rPr lang="en-US" sz="2400" dirty="0"/>
              <a:t>-</a:t>
            </a:r>
            <a:r>
              <a:rPr lang="en-US" sz="2400" dirty="0" smtClean="0"/>
              <a:t>surgical candidates</a:t>
            </a:r>
          </a:p>
          <a:p>
            <a:pPr marL="342900" indent="-342900" eaLnBrk="0" hangingPunct="0">
              <a:lnSpc>
                <a:spcPct val="110000"/>
              </a:lnSpc>
              <a:spcBef>
                <a:spcPts val="300"/>
              </a:spcBef>
              <a:spcAft>
                <a:spcPts val="700"/>
              </a:spcAft>
              <a:buFont typeface="Arial"/>
              <a:buChar char="•"/>
            </a:pPr>
            <a:r>
              <a:rPr lang="en-US" sz="2400" dirty="0" smtClean="0"/>
              <a:t>Safe</a:t>
            </a:r>
          </a:p>
          <a:p>
            <a:pPr marL="342900" indent="-342900" eaLnBrk="0" hangingPunct="0">
              <a:lnSpc>
                <a:spcPct val="110000"/>
              </a:lnSpc>
              <a:spcBef>
                <a:spcPts val="300"/>
              </a:spcBef>
              <a:spcAft>
                <a:spcPts val="700"/>
              </a:spcAft>
              <a:buFont typeface="Arial"/>
              <a:buChar char="•"/>
            </a:pPr>
            <a:r>
              <a:rPr lang="en-US" sz="2400" dirty="0"/>
              <a:t>H</a:t>
            </a:r>
            <a:r>
              <a:rPr lang="en-US" sz="2400" dirty="0" smtClean="0"/>
              <a:t>igh efficacy</a:t>
            </a:r>
          </a:p>
          <a:p>
            <a:pPr marL="342900" indent="-342900" eaLnBrk="0" hangingPunct="0">
              <a:lnSpc>
                <a:spcPct val="110000"/>
              </a:lnSpc>
              <a:spcBef>
                <a:spcPts val="300"/>
              </a:spcBef>
              <a:spcAft>
                <a:spcPts val="700"/>
              </a:spcAft>
              <a:buFont typeface="Arial"/>
              <a:buChar char="•"/>
            </a:pPr>
            <a:r>
              <a:rPr lang="en-US" sz="2400" dirty="0" smtClean="0"/>
              <a:t>No complications associated with surgery</a:t>
            </a:r>
          </a:p>
          <a:p>
            <a:pPr marL="342900" indent="-342900" eaLnBrk="0" hangingPunct="0">
              <a:lnSpc>
                <a:spcPct val="110000"/>
              </a:lnSpc>
              <a:spcBef>
                <a:spcPts val="300"/>
              </a:spcBef>
              <a:spcAft>
                <a:spcPts val="700"/>
              </a:spcAft>
              <a:buFont typeface="Arial"/>
              <a:buChar char="•"/>
            </a:pPr>
            <a:r>
              <a:rPr lang="en-US" sz="2400" dirty="0" smtClean="0"/>
              <a:t>Ability </a:t>
            </a:r>
            <a:r>
              <a:rPr lang="en-US" sz="2400" dirty="0"/>
              <a:t>to re-treat and pre-plan </a:t>
            </a:r>
            <a:r>
              <a:rPr lang="en-US" sz="2400" dirty="0" smtClean="0"/>
              <a:t>stepwise therapy</a:t>
            </a:r>
          </a:p>
          <a:p>
            <a:pPr marL="342900" indent="-342900" eaLnBrk="0" hangingPunct="0">
              <a:lnSpc>
                <a:spcPct val="110000"/>
              </a:lnSpc>
              <a:spcBef>
                <a:spcPts val="300"/>
              </a:spcBef>
              <a:spcAft>
                <a:spcPts val="700"/>
              </a:spcAft>
              <a:buFont typeface="Arial"/>
              <a:buChar char="•"/>
            </a:pPr>
            <a:r>
              <a:rPr lang="en-US" sz="2400" b="1" dirty="0" smtClean="0"/>
              <a:t>Excellent choice for sub fertility </a:t>
            </a:r>
            <a:r>
              <a:rPr lang="en-US" sz="2400" dirty="0" smtClean="0"/>
              <a:t>associated with </a:t>
            </a:r>
            <a:r>
              <a:rPr lang="en-US" sz="2400" dirty="0" err="1" smtClean="0"/>
              <a:t>adenomyoma</a:t>
            </a:r>
            <a:r>
              <a:rPr lang="en-US" sz="2400" dirty="0" smtClean="0"/>
              <a:t> and fibroids.</a:t>
            </a:r>
          </a:p>
        </p:txBody>
      </p:sp>
      <p:sp>
        <p:nvSpPr>
          <p:cNvPr id="62472" name="Rectangle 9"/>
          <p:cNvSpPr>
            <a:spLocks noChangeArrowheads="1"/>
          </p:cNvSpPr>
          <p:nvPr/>
        </p:nvSpPr>
        <p:spPr bwMode="auto">
          <a:xfrm>
            <a:off x="838200" y="152400"/>
            <a:ext cx="6759127" cy="584776"/>
          </a:xfrm>
          <a:prstGeom prst="rect">
            <a:avLst/>
          </a:prstGeom>
          <a:noFill/>
          <a:ln w="9525">
            <a:noFill/>
            <a:miter lim="800000"/>
            <a:headEnd/>
            <a:tailEnd/>
          </a:ln>
        </p:spPr>
        <p:txBody>
          <a:bodyPr wrap="square">
            <a:spAutoFit/>
          </a:bodyPr>
          <a:lstStyle/>
          <a:p>
            <a:pPr algn="ctr"/>
            <a:r>
              <a:rPr lang="en-US" sz="3200" b="1" dirty="0" smtClean="0">
                <a:solidFill>
                  <a:schemeClr val="bg1"/>
                </a:solidFill>
              </a:rPr>
              <a:t>Advantages for physicians</a:t>
            </a:r>
            <a:endParaRPr lang="en-US" sz="3200" b="1"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354013" y="4716463"/>
            <a:ext cx="2578100" cy="666750"/>
          </a:xfrm>
          <a:prstGeom prst="rect">
            <a:avLst/>
          </a:prstGeom>
          <a:noFill/>
          <a:ln w="22225">
            <a:noFill/>
            <a:miter lim="800000"/>
            <a:headEnd/>
            <a:tailEnd/>
          </a:ln>
        </p:spPr>
        <p:txBody>
          <a:bodyPr wrap="none" anchor="ctr"/>
          <a:lstStyle/>
          <a:p>
            <a:pPr algn="ctr" eaLnBrk="1" hangingPunct="1">
              <a:spcBef>
                <a:spcPct val="50000"/>
              </a:spcBef>
            </a:pPr>
            <a:endParaRPr lang="en-US" sz="700" b="1">
              <a:cs typeface="Times New Roman" pitchFamily="18" charset="0"/>
            </a:endParaRPr>
          </a:p>
        </p:txBody>
      </p:sp>
      <p:sp>
        <p:nvSpPr>
          <p:cNvPr id="21507" name="Rectangle 3"/>
          <p:cNvSpPr>
            <a:spLocks noChangeArrowheads="1"/>
          </p:cNvSpPr>
          <p:nvPr/>
        </p:nvSpPr>
        <p:spPr bwMode="auto">
          <a:xfrm>
            <a:off x="280988" y="2960688"/>
            <a:ext cx="1250950" cy="666750"/>
          </a:xfrm>
          <a:prstGeom prst="rect">
            <a:avLst/>
          </a:prstGeom>
          <a:noFill/>
          <a:ln w="22225">
            <a:noFill/>
            <a:miter lim="800000"/>
            <a:headEnd/>
            <a:tailEnd/>
          </a:ln>
        </p:spPr>
        <p:txBody>
          <a:bodyPr wrap="none" anchor="ctr"/>
          <a:lstStyle/>
          <a:p>
            <a:pPr algn="ctr" eaLnBrk="1" hangingPunct="1">
              <a:spcBef>
                <a:spcPct val="50000"/>
              </a:spcBef>
            </a:pPr>
            <a:endParaRPr lang="en-US" sz="700" b="1">
              <a:cs typeface="Times New Roman" pitchFamily="18" charset="0"/>
            </a:endParaRPr>
          </a:p>
        </p:txBody>
      </p:sp>
      <p:sp>
        <p:nvSpPr>
          <p:cNvPr id="21509" name="Text Box 7"/>
          <p:cNvSpPr txBox="1">
            <a:spLocks noChangeArrowheads="1"/>
          </p:cNvSpPr>
          <p:nvPr/>
        </p:nvSpPr>
        <p:spPr bwMode="auto">
          <a:xfrm>
            <a:off x="182563" y="3117850"/>
            <a:ext cx="1390650" cy="304800"/>
          </a:xfrm>
          <a:prstGeom prst="rect">
            <a:avLst/>
          </a:prstGeom>
          <a:noFill/>
          <a:ln w="22225">
            <a:noFill/>
            <a:miter lim="800000"/>
            <a:headEnd/>
            <a:tailEnd/>
          </a:ln>
        </p:spPr>
        <p:txBody>
          <a:bodyPr>
            <a:spAutoFit/>
          </a:bodyPr>
          <a:lstStyle/>
          <a:p>
            <a:pPr algn="ctr" eaLnBrk="1" hangingPunct="1">
              <a:spcBef>
                <a:spcPct val="50000"/>
              </a:spcBef>
            </a:pPr>
            <a:r>
              <a:rPr lang="en-US" sz="1400" b="1">
                <a:solidFill>
                  <a:schemeClr val="bg1"/>
                </a:solidFill>
                <a:latin typeface="GE Inspira" pitchFamily="34" charset="0"/>
                <a:cs typeface="Arial" pitchFamily="34" charset="0"/>
              </a:rPr>
              <a:t>RF Ablation</a:t>
            </a:r>
          </a:p>
        </p:txBody>
      </p:sp>
      <p:sp>
        <p:nvSpPr>
          <p:cNvPr id="21511" name="Text Box 10"/>
          <p:cNvSpPr txBox="1">
            <a:spLocks noChangeArrowheads="1"/>
          </p:cNvSpPr>
          <p:nvPr/>
        </p:nvSpPr>
        <p:spPr bwMode="auto">
          <a:xfrm>
            <a:off x="3124201" y="1219200"/>
            <a:ext cx="6019799" cy="5416868"/>
          </a:xfrm>
          <a:prstGeom prst="rect">
            <a:avLst/>
          </a:prstGeom>
          <a:noFill/>
          <a:ln w="22225">
            <a:noFill/>
            <a:miter lim="800000"/>
            <a:headEnd/>
            <a:tailEnd/>
          </a:ln>
        </p:spPr>
        <p:txBody>
          <a:bodyPr wrap="square">
            <a:spAutoFit/>
          </a:bodyPr>
          <a:lstStyle/>
          <a:p>
            <a:pPr eaLnBrk="1" hangingPunct="1">
              <a:spcBef>
                <a:spcPct val="50000"/>
              </a:spcBef>
              <a:buSzPct val="80000"/>
              <a:buFontTx/>
              <a:buChar char="•"/>
            </a:pPr>
            <a:r>
              <a:rPr lang="en-US" sz="2400" dirty="0">
                <a:cs typeface="Arial" pitchFamily="34" charset="0"/>
              </a:rPr>
              <a:t>Precise Control of Treatment Zone</a:t>
            </a:r>
          </a:p>
          <a:p>
            <a:pPr eaLnBrk="1" hangingPunct="1">
              <a:spcBef>
                <a:spcPct val="50000"/>
              </a:spcBef>
              <a:buSzPct val="80000"/>
              <a:buFontTx/>
              <a:buChar char="•"/>
            </a:pPr>
            <a:endParaRPr lang="en-US" sz="1600" dirty="0">
              <a:cs typeface="Arial" pitchFamily="34" charset="0"/>
            </a:endParaRPr>
          </a:p>
          <a:p>
            <a:pPr eaLnBrk="1" hangingPunct="1">
              <a:spcBef>
                <a:spcPct val="50000"/>
              </a:spcBef>
              <a:buSzPct val="80000"/>
              <a:buFontTx/>
              <a:buChar char="•"/>
            </a:pPr>
            <a:r>
              <a:rPr lang="en-US" sz="2400" dirty="0">
                <a:cs typeface="Arial" pitchFamily="34" charset="0"/>
              </a:rPr>
              <a:t> Leaves surrounding anatomy unaffected</a:t>
            </a:r>
          </a:p>
          <a:p>
            <a:pPr eaLnBrk="1" hangingPunct="1">
              <a:spcBef>
                <a:spcPct val="50000"/>
              </a:spcBef>
              <a:buSzPct val="80000"/>
              <a:buFontTx/>
              <a:buChar char="•"/>
            </a:pPr>
            <a:endParaRPr lang="en-US" sz="1600" dirty="0">
              <a:cs typeface="Arial" pitchFamily="34" charset="0"/>
            </a:endParaRPr>
          </a:p>
          <a:p>
            <a:pPr eaLnBrk="1" hangingPunct="1">
              <a:spcBef>
                <a:spcPct val="50000"/>
              </a:spcBef>
              <a:buSzPct val="80000"/>
              <a:buFontTx/>
              <a:buChar char="•"/>
            </a:pPr>
            <a:r>
              <a:rPr lang="en-US" sz="2800" dirty="0">
                <a:solidFill>
                  <a:srgbClr val="FF0000"/>
                </a:solidFill>
                <a:effectLst>
                  <a:outerShdw blurRad="38100" dist="38100" dir="2700000" algn="tl">
                    <a:srgbClr val="000000">
                      <a:alpha val="43137"/>
                    </a:srgbClr>
                  </a:outerShdw>
                </a:effectLst>
                <a:cs typeface="Arial" pitchFamily="34" charset="0"/>
              </a:rPr>
              <a:t>Completely Non-Invasive (</a:t>
            </a:r>
            <a:r>
              <a:rPr lang="en-US" sz="2800" dirty="0" err="1" smtClean="0">
                <a:solidFill>
                  <a:srgbClr val="FF0000"/>
                </a:solidFill>
                <a:effectLst>
                  <a:outerShdw blurRad="38100" dist="38100" dir="2700000" algn="tl">
                    <a:srgbClr val="000000">
                      <a:alpha val="43137"/>
                    </a:srgbClr>
                  </a:outerShdw>
                </a:effectLst>
                <a:cs typeface="Arial" pitchFamily="34" charset="0"/>
              </a:rPr>
              <a:t>Incisionless</a:t>
            </a:r>
            <a:r>
              <a:rPr lang="en-US" sz="2800" dirty="0">
                <a:solidFill>
                  <a:srgbClr val="FF0000"/>
                </a:solidFill>
                <a:effectLst>
                  <a:outerShdw blurRad="38100" dist="38100" dir="2700000" algn="tl">
                    <a:srgbClr val="000000">
                      <a:alpha val="43137"/>
                    </a:srgbClr>
                  </a:outerShdw>
                </a:effectLst>
                <a:cs typeface="Arial" pitchFamily="34" charset="0"/>
              </a:rPr>
              <a:t>)</a:t>
            </a:r>
            <a:endParaRPr lang="en-US" sz="2400" dirty="0">
              <a:solidFill>
                <a:srgbClr val="FF0000"/>
              </a:solidFill>
              <a:effectLst>
                <a:outerShdw blurRad="38100" dist="38100" dir="2700000" algn="tl">
                  <a:srgbClr val="000000">
                    <a:alpha val="43137"/>
                  </a:srgbClr>
                </a:outerShdw>
              </a:effectLst>
              <a:cs typeface="Arial" pitchFamily="34" charset="0"/>
            </a:endParaRPr>
          </a:p>
          <a:p>
            <a:pPr eaLnBrk="1" hangingPunct="1">
              <a:spcBef>
                <a:spcPct val="50000"/>
              </a:spcBef>
              <a:buSzPct val="80000"/>
              <a:buFontTx/>
              <a:buChar char="•"/>
            </a:pPr>
            <a:endParaRPr lang="en-US" sz="1600" dirty="0">
              <a:cs typeface="Arial" pitchFamily="34" charset="0"/>
            </a:endParaRPr>
          </a:p>
          <a:p>
            <a:pPr eaLnBrk="1" hangingPunct="1">
              <a:spcBef>
                <a:spcPct val="50000"/>
              </a:spcBef>
              <a:buSzPct val="80000"/>
              <a:buFontTx/>
              <a:buChar char="•"/>
            </a:pPr>
            <a:r>
              <a:rPr lang="en-US" sz="2400" dirty="0">
                <a:cs typeface="Arial" pitchFamily="34" charset="0"/>
              </a:rPr>
              <a:t> Requires only mild conscious sedation</a:t>
            </a:r>
          </a:p>
          <a:p>
            <a:pPr eaLnBrk="1" hangingPunct="1">
              <a:spcBef>
                <a:spcPct val="50000"/>
              </a:spcBef>
              <a:buSzPct val="80000"/>
              <a:buFontTx/>
              <a:buChar char="•"/>
            </a:pPr>
            <a:endParaRPr lang="en-US" sz="1600" dirty="0">
              <a:cs typeface="Arial" pitchFamily="34" charset="0"/>
            </a:endParaRPr>
          </a:p>
          <a:p>
            <a:pPr eaLnBrk="1" hangingPunct="1">
              <a:spcBef>
                <a:spcPct val="50000"/>
              </a:spcBef>
              <a:buSzPct val="80000"/>
              <a:buFontTx/>
              <a:buChar char="•"/>
            </a:pPr>
            <a:r>
              <a:rPr lang="en-US" sz="2400" dirty="0">
                <a:cs typeface="Arial" pitchFamily="34" charset="0"/>
              </a:rPr>
              <a:t> 0.1mm Precision (5 Human Cells)</a:t>
            </a:r>
          </a:p>
        </p:txBody>
      </p:sp>
      <p:pic>
        <p:nvPicPr>
          <p:cNvPr id="10248" name="Picture 12" descr="RFA electrode tip"/>
          <p:cNvPicPr>
            <a:picLocks noChangeAspect="1" noChangeArrowheads="1"/>
          </p:cNvPicPr>
          <p:nvPr/>
        </p:nvPicPr>
        <p:blipFill>
          <a:blip r:embed="rId3" cstate="print">
            <a:lum bright="-14000"/>
          </a:blip>
          <a:srcRect l="34560" b="4599"/>
          <a:stretch>
            <a:fillRect/>
          </a:stretch>
        </p:blipFill>
        <p:spPr bwMode="auto">
          <a:xfrm>
            <a:off x="112076" y="2514600"/>
            <a:ext cx="2935924" cy="3297239"/>
          </a:xfrm>
          <a:prstGeom prst="rect">
            <a:avLst/>
          </a:prstGeom>
          <a:ln>
            <a:noFill/>
          </a:ln>
          <a:effectLst>
            <a:softEdge rad="112500"/>
          </a:effectLst>
        </p:spPr>
      </p:pic>
      <p:sp>
        <p:nvSpPr>
          <p:cNvPr id="9" name="Oval 8"/>
          <p:cNvSpPr/>
          <p:nvPr/>
        </p:nvSpPr>
        <p:spPr>
          <a:xfrm>
            <a:off x="2895600" y="3048000"/>
            <a:ext cx="5791200" cy="1676400"/>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1" name="Title 10"/>
          <p:cNvSpPr>
            <a:spLocks noGrp="1"/>
          </p:cNvSpPr>
          <p:nvPr>
            <p:ph type="title"/>
          </p:nvPr>
        </p:nvSpPr>
        <p:spPr>
          <a:xfrm>
            <a:off x="0" y="152400"/>
            <a:ext cx="8229600" cy="533400"/>
          </a:xfrm>
        </p:spPr>
        <p:txBody>
          <a:bodyPr/>
          <a:lstStyle/>
          <a:p>
            <a:r>
              <a:rPr lang="en-US" sz="2800" dirty="0" smtClean="0">
                <a:cs typeface="Times New Roman" pitchFamily="18" charset="0"/>
              </a:rPr>
              <a:t>Advantages over Other Technologies</a:t>
            </a:r>
            <a:r>
              <a:rPr lang="en-US" u="sng" dirty="0" smtClean="0">
                <a:latin typeface="Arial Narrow" pitchFamily="34" charset="0"/>
                <a:cs typeface="Times New Roman" pitchFamily="18" charset="0"/>
              </a:rPr>
              <a:t/>
            </a:r>
            <a:br>
              <a:rPr lang="en-US" u="sng" dirty="0" smtClean="0">
                <a:latin typeface="Arial Narrow" pitchFamily="34" charset="0"/>
                <a:cs typeface="Times New Roman" pitchFamily="18" charset="0"/>
              </a:rPr>
            </a:b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0" y="0"/>
            <a:ext cx="8459788" cy="998537"/>
          </a:xfrm>
        </p:spPr>
        <p:txBody>
          <a:bodyPr/>
          <a:lstStyle/>
          <a:p>
            <a:r>
              <a:rPr lang="en-GB" sz="3200" dirty="0" smtClean="0"/>
              <a:t>Comparison with other modalities</a:t>
            </a:r>
            <a:endParaRPr lang="en-GB" sz="3200" dirty="0"/>
          </a:p>
        </p:txBody>
      </p:sp>
      <p:pic>
        <p:nvPicPr>
          <p:cNvPr id="11" name="Picture 10"/>
          <p:cNvPicPr>
            <a:picLocks noChangeAspect="1"/>
          </p:cNvPicPr>
          <p:nvPr/>
        </p:nvPicPr>
        <p:blipFill rotWithShape="1">
          <a:blip r:embed="rId3">
            <a:extLst>
              <a:ext uri="{28A0092B-C50C-407E-A947-70E740481C1C}">
                <a14:useLocalDpi xmlns="" xmlns:a14="http://schemas.microsoft.com/office/drawing/2010/main" xmlns:mv="urn:schemas-microsoft-com:mac:vml" xmlns:mc="http://schemas.openxmlformats.org/markup-compatibility/2006" val="0"/>
              </a:ext>
            </a:extLst>
          </a:blip>
          <a:srcRect t="18238" r="22223"/>
          <a:stretch/>
        </p:blipFill>
        <p:spPr>
          <a:xfrm>
            <a:off x="5638800" y="1752600"/>
            <a:ext cx="2667000" cy="5105400"/>
          </a:xfrm>
          <a:prstGeom prst="rect">
            <a:avLst/>
          </a:prstGeom>
        </p:spPr>
      </p:pic>
      <p:graphicFrame>
        <p:nvGraphicFramePr>
          <p:cNvPr id="12" name="Table 11"/>
          <p:cNvGraphicFramePr>
            <a:graphicFrameLocks noGrp="1"/>
          </p:cNvGraphicFramePr>
          <p:nvPr>
            <p:extLst>
              <p:ext uri="{D42A27DB-BD31-4B8C-83A1-F6EECF244321}">
                <p14:modId xmlns="" xmlns:p14="http://schemas.microsoft.com/office/powerpoint/2010/main" xmlns:mv="urn:schemas-microsoft-com:mac:vml" xmlns:mc="http://schemas.openxmlformats.org/markup-compatibility/2006" val="1797004607"/>
              </p:ext>
            </p:extLst>
          </p:nvPr>
        </p:nvGraphicFramePr>
        <p:xfrm>
          <a:off x="1" y="914399"/>
          <a:ext cx="5638800" cy="5943601"/>
        </p:xfrm>
        <a:graphic>
          <a:graphicData uri="http://schemas.openxmlformats.org/drawingml/2006/table">
            <a:tbl>
              <a:tblPr>
                <a:tableStyleId>{5C22544A-7EE6-4342-B048-85BDC9FD1C3A}</a:tableStyleId>
              </a:tblPr>
              <a:tblGrid>
                <a:gridCol w="997220"/>
                <a:gridCol w="1290026"/>
                <a:gridCol w="1288629"/>
                <a:gridCol w="1217349"/>
                <a:gridCol w="845576"/>
              </a:tblGrid>
              <a:tr h="1439350">
                <a:tc>
                  <a:txBody>
                    <a:bodyPr/>
                    <a:lstStyle/>
                    <a:p>
                      <a:pPr marL="0" marR="0">
                        <a:lnSpc>
                          <a:spcPct val="115000"/>
                        </a:lnSpc>
                        <a:spcBef>
                          <a:spcPts val="0"/>
                        </a:spcBef>
                        <a:spcAft>
                          <a:spcPts val="1000"/>
                        </a:spcAft>
                      </a:pPr>
                      <a:r>
                        <a:rPr lang="en-US" sz="1600" dirty="0">
                          <a:effectLst/>
                        </a:rPr>
                        <a:t> </a:t>
                      </a:r>
                      <a:endParaRPr lang="en-US" sz="16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US" sz="1600" dirty="0">
                          <a:effectLst/>
                        </a:rPr>
                        <a:t>Hysterectomy</a:t>
                      </a:r>
                      <a:endParaRPr lang="en-US" sz="16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US" sz="1600" dirty="0" err="1">
                          <a:effectLst/>
                        </a:rPr>
                        <a:t>Myomectomy</a:t>
                      </a:r>
                      <a:endParaRPr lang="en-US" sz="16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US" sz="1600" dirty="0">
                          <a:effectLst/>
                        </a:rPr>
                        <a:t>Uterine Artery </a:t>
                      </a:r>
                      <a:r>
                        <a:rPr lang="en-US" sz="1600" dirty="0" err="1">
                          <a:effectLst/>
                        </a:rPr>
                        <a:t>Embolization</a:t>
                      </a:r>
                      <a:endParaRPr lang="en-US" sz="16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US" sz="1600" dirty="0">
                          <a:effectLst/>
                        </a:rPr>
                        <a:t>MRgFUS</a:t>
                      </a:r>
                      <a:endParaRPr lang="en-US" sz="1600" dirty="0">
                        <a:effectLst/>
                        <a:latin typeface="Calibri"/>
                        <a:ea typeface="Times New Roman"/>
                        <a:cs typeface="Times New Roman"/>
                      </a:endParaRPr>
                    </a:p>
                  </a:txBody>
                  <a:tcPr marL="68580" marR="68580" marT="0" marB="0"/>
                </a:tc>
              </a:tr>
              <a:tr h="1959157">
                <a:tc>
                  <a:txBody>
                    <a:bodyPr/>
                    <a:lstStyle/>
                    <a:p>
                      <a:pPr marL="0" marR="0">
                        <a:lnSpc>
                          <a:spcPct val="115000"/>
                        </a:lnSpc>
                        <a:spcBef>
                          <a:spcPts val="0"/>
                        </a:spcBef>
                        <a:spcAft>
                          <a:spcPts val="1000"/>
                        </a:spcAft>
                      </a:pPr>
                      <a:r>
                        <a:rPr lang="en-US" sz="1600">
                          <a:effectLst/>
                        </a:rPr>
                        <a:t>Return to Normal Activity</a:t>
                      </a:r>
                      <a:endParaRPr lang="en-US" sz="16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US" sz="1600" dirty="0">
                          <a:effectLst/>
                        </a:rPr>
                        <a:t>28-56 Days </a:t>
                      </a:r>
                      <a:endParaRPr lang="en-US" sz="16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US" sz="1600" dirty="0">
                          <a:effectLst/>
                        </a:rPr>
                        <a:t>44 Days</a:t>
                      </a:r>
                      <a:endParaRPr lang="en-US" sz="16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US" sz="1600" dirty="0">
                          <a:effectLst/>
                        </a:rPr>
                        <a:t>10 Days</a:t>
                      </a:r>
                      <a:endParaRPr lang="en-US" sz="16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US" sz="1600" dirty="0">
                          <a:solidFill>
                            <a:srgbClr val="FF0000"/>
                          </a:solidFill>
                          <a:effectLst/>
                        </a:rPr>
                        <a:t>1 Day</a:t>
                      </a:r>
                      <a:endParaRPr lang="en-US" sz="1600" dirty="0">
                        <a:solidFill>
                          <a:srgbClr val="FF0000"/>
                        </a:solidFill>
                        <a:effectLst/>
                        <a:latin typeface="Calibri"/>
                        <a:ea typeface="Times New Roman"/>
                        <a:cs typeface="Times New Roman"/>
                      </a:endParaRPr>
                    </a:p>
                  </a:txBody>
                  <a:tcPr marL="68580" marR="68580" marT="0" marB="0"/>
                </a:tc>
              </a:tr>
              <a:tr h="1238992">
                <a:tc>
                  <a:txBody>
                    <a:bodyPr/>
                    <a:lstStyle/>
                    <a:p>
                      <a:pPr marL="0" marR="0">
                        <a:lnSpc>
                          <a:spcPct val="115000"/>
                        </a:lnSpc>
                        <a:spcBef>
                          <a:spcPts val="0"/>
                        </a:spcBef>
                        <a:spcAft>
                          <a:spcPts val="1000"/>
                        </a:spcAft>
                      </a:pPr>
                      <a:r>
                        <a:rPr lang="en-US" sz="1600">
                          <a:effectLst/>
                        </a:rPr>
                        <a:t>Hospital Days</a:t>
                      </a:r>
                      <a:endParaRPr lang="en-US" sz="16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US" sz="1600">
                          <a:effectLst/>
                        </a:rPr>
                        <a:t>2-5 Days</a:t>
                      </a:r>
                      <a:endParaRPr lang="en-US" sz="16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US" sz="1600" dirty="0">
                          <a:effectLst/>
                        </a:rPr>
                        <a:t>1-3 Days</a:t>
                      </a:r>
                      <a:endParaRPr lang="en-US" sz="1600" dirty="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US" sz="1600">
                          <a:effectLst/>
                        </a:rPr>
                        <a:t>1 Day</a:t>
                      </a:r>
                      <a:endParaRPr lang="en-US" sz="16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US" sz="1600" dirty="0">
                          <a:solidFill>
                            <a:srgbClr val="FF0000"/>
                          </a:solidFill>
                          <a:effectLst/>
                        </a:rPr>
                        <a:t>0</a:t>
                      </a:r>
                      <a:endParaRPr lang="en-US" sz="1600" dirty="0">
                        <a:solidFill>
                          <a:srgbClr val="FF0000"/>
                        </a:solidFill>
                        <a:effectLst/>
                        <a:latin typeface="Calibri"/>
                        <a:ea typeface="Times New Roman"/>
                        <a:cs typeface="Times New Roman"/>
                      </a:endParaRPr>
                    </a:p>
                  </a:txBody>
                  <a:tcPr marL="68580" marR="68580" marT="0" marB="0"/>
                </a:tc>
              </a:tr>
              <a:tr h="1306102">
                <a:tc>
                  <a:txBody>
                    <a:bodyPr/>
                    <a:lstStyle/>
                    <a:p>
                      <a:pPr marL="0" marR="0">
                        <a:lnSpc>
                          <a:spcPct val="115000"/>
                        </a:lnSpc>
                        <a:spcBef>
                          <a:spcPts val="0"/>
                        </a:spcBef>
                        <a:spcAft>
                          <a:spcPts val="1000"/>
                        </a:spcAft>
                      </a:pPr>
                      <a:r>
                        <a:rPr lang="en-US" sz="1600">
                          <a:effectLst/>
                        </a:rPr>
                        <a:t>Procedure Time </a:t>
                      </a:r>
                      <a:endParaRPr lang="en-US" sz="16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US" sz="1600">
                          <a:effectLst/>
                        </a:rPr>
                        <a:t>1.5-3.0 Hours</a:t>
                      </a:r>
                      <a:endParaRPr lang="en-US" sz="16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US" sz="1600">
                          <a:effectLst/>
                        </a:rPr>
                        <a:t>1-3Hours</a:t>
                      </a:r>
                      <a:endParaRPr lang="en-US" sz="16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US" sz="1600">
                          <a:effectLst/>
                        </a:rPr>
                        <a:t>0.75-2 Hours</a:t>
                      </a:r>
                      <a:endParaRPr lang="en-US" sz="1600">
                        <a:effectLst/>
                        <a:latin typeface="Calibri"/>
                        <a:ea typeface="Times New Roman"/>
                        <a:cs typeface="Times New Roman"/>
                      </a:endParaRPr>
                    </a:p>
                  </a:txBody>
                  <a:tcPr marL="68580" marR="68580" marT="0" marB="0"/>
                </a:tc>
                <a:tc>
                  <a:txBody>
                    <a:bodyPr/>
                    <a:lstStyle/>
                    <a:p>
                      <a:pPr marL="0" marR="0">
                        <a:lnSpc>
                          <a:spcPct val="115000"/>
                        </a:lnSpc>
                        <a:spcBef>
                          <a:spcPts val="0"/>
                        </a:spcBef>
                        <a:spcAft>
                          <a:spcPts val="1000"/>
                        </a:spcAft>
                      </a:pPr>
                      <a:r>
                        <a:rPr lang="en-US" sz="1600" dirty="0">
                          <a:solidFill>
                            <a:srgbClr val="FF0000"/>
                          </a:solidFill>
                          <a:effectLst/>
                        </a:rPr>
                        <a:t>3 Hours</a:t>
                      </a:r>
                      <a:endParaRPr lang="en-US" sz="1600" dirty="0">
                        <a:solidFill>
                          <a:srgbClr val="FF0000"/>
                        </a:solidFill>
                        <a:effectLst/>
                        <a:latin typeface="Calibri"/>
                        <a:ea typeface="Times New Roman"/>
                        <a:cs typeface="Times New Roman"/>
                      </a:endParaRPr>
                    </a:p>
                  </a:txBody>
                  <a:tcPr marL="68580" marR="68580" marT="0" marB="0"/>
                </a:tc>
              </a:tr>
            </a:tbl>
          </a:graphicData>
        </a:graphic>
      </p:graphicFrame>
    </p:spTree>
    <p:extLst>
      <p:ext uri="{BB962C8B-B14F-4D97-AF65-F5344CB8AC3E}">
        <p14:creationId xmlns="" xmlns:p14="http://schemas.microsoft.com/office/powerpoint/2010/main" xmlns:mv="urn:schemas-microsoft-com:mac:vml" xmlns:mc="http://schemas.openxmlformats.org/markup-compatibility/2006" val="2476393784"/>
      </p:ext>
    </p:extLst>
  </p:cSld>
  <p:clrMapOvr>
    <a:masterClrMapping/>
  </p:clrMapOvr>
  <mc:AlternateContent xmlns:mc="http://schemas.openxmlformats.org/markup-compatibility/2006">
    <mc:Choice xmlns="" xmlns:p14="http://schemas.microsoft.com/office/powerpoint/2010/main" xmlns:mv="urn:schemas-microsoft-com:mac:vml" Requires="p14">
      <p:transition p14:dur="1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4294967295"/>
          </p:nvPr>
        </p:nvSpPr>
        <p:spPr>
          <a:xfrm>
            <a:off x="8647272" y="6407944"/>
            <a:ext cx="365760" cy="365125"/>
          </a:xfrm>
          <a:prstGeom prst="rect">
            <a:avLst/>
          </a:prstGeom>
        </p:spPr>
        <p:txBody>
          <a:bodyPr/>
          <a:lstStyle/>
          <a:p>
            <a:fld id="{C713C558-5BF5-442D-971E-30C3BF342739}" type="slidenum">
              <a:rPr lang="he-IL"/>
              <a:pPr/>
              <a:t>25</a:t>
            </a:fld>
            <a:endParaRPr lang="en-US"/>
          </a:p>
        </p:txBody>
      </p:sp>
      <p:sp>
        <p:nvSpPr>
          <p:cNvPr id="38914" name="Rectangle 2"/>
          <p:cNvSpPr>
            <a:spLocks noGrp="1" noChangeArrowheads="1"/>
          </p:cNvSpPr>
          <p:nvPr>
            <p:ph type="title" idx="4294967295"/>
          </p:nvPr>
        </p:nvSpPr>
        <p:spPr>
          <a:xfrm>
            <a:off x="76200" y="76201"/>
            <a:ext cx="8915400" cy="761999"/>
          </a:xfrm>
        </p:spPr>
        <p:txBody>
          <a:bodyPr>
            <a:noAutofit/>
          </a:bodyPr>
          <a:lstStyle/>
          <a:p>
            <a:r>
              <a:rPr lang="en-US" sz="2800" dirty="0" smtClean="0">
                <a:solidFill>
                  <a:schemeClr val="bg1"/>
                </a:solidFill>
                <a:effectLst/>
              </a:rPr>
              <a:t>Requirement of further treatment</a:t>
            </a:r>
            <a:endParaRPr lang="en-US" sz="2800" dirty="0">
              <a:solidFill>
                <a:schemeClr val="bg1"/>
              </a:solidFill>
              <a:effectLst/>
            </a:endParaRPr>
          </a:p>
        </p:txBody>
      </p:sp>
      <p:graphicFrame>
        <p:nvGraphicFramePr>
          <p:cNvPr id="38945" name="Group 33"/>
          <p:cNvGraphicFramePr>
            <a:graphicFrameLocks noGrp="1"/>
          </p:cNvGraphicFramePr>
          <p:nvPr>
            <p:ph idx="4294967295"/>
          </p:nvPr>
        </p:nvGraphicFramePr>
        <p:xfrm>
          <a:off x="304800" y="1295400"/>
          <a:ext cx="8382000" cy="3145258"/>
        </p:xfrm>
        <a:graphic>
          <a:graphicData uri="http://schemas.openxmlformats.org/drawingml/2006/table">
            <a:tbl>
              <a:tblPr/>
              <a:tblGrid>
                <a:gridCol w="3048000"/>
                <a:gridCol w="1752600"/>
                <a:gridCol w="1981200"/>
                <a:gridCol w="1600200"/>
              </a:tblGrid>
              <a:tr h="382588">
                <a:tc>
                  <a:txBody>
                    <a:bodyPr/>
                    <a:lstStyle/>
                    <a:p>
                      <a:pPr marL="0" marR="0" lvl="0" indent="0" algn="ctr" defTabSz="1123950" rtl="0" eaLnBrk="1" fontAlgn="base" latinLnBrk="0" hangingPunct="1">
                        <a:lnSpc>
                          <a:spcPct val="11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Verdana" pitchFamily="34" charset="0"/>
                          <a:cs typeface="Arial" pitchFamily="34" charset="0"/>
                        </a:rPr>
                        <a:t>Need for Alternative Treatment</a:t>
                      </a:r>
                    </a:p>
                  </a:txBody>
                  <a:tcPr marL="74414" marR="74414" marT="37207" marB="372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Verdana" pitchFamily="34" charset="0"/>
                          <a:ea typeface="MS Mincho" pitchFamily="49" charset="-128"/>
                          <a:cs typeface="Arial" pitchFamily="34" charset="0"/>
                        </a:rPr>
                        <a:t>@ 12 mo</a:t>
                      </a:r>
                    </a:p>
                  </a:txBody>
                  <a:tcPr marL="74414" marR="74414" marT="37207" marB="372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Verdana" pitchFamily="34" charset="0"/>
                          <a:ea typeface="MS Mincho" pitchFamily="49" charset="-128"/>
                          <a:cs typeface="Arial" pitchFamily="34" charset="0"/>
                        </a:rPr>
                        <a:t>@ 24 mo</a:t>
                      </a:r>
                    </a:p>
                  </a:txBody>
                  <a:tcPr marL="74414" marR="74414" marT="37207" marB="372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1" i="1" u="none" strike="noStrike" cap="none" normalizeH="0" baseline="0" dirty="0" smtClean="0">
                          <a:ln>
                            <a:noFill/>
                          </a:ln>
                          <a:solidFill>
                            <a:schemeClr val="tx1"/>
                          </a:solidFill>
                          <a:effectLst/>
                          <a:latin typeface="Verdana" pitchFamily="34" charset="0"/>
                          <a:ea typeface="MS Mincho" pitchFamily="49" charset="-128"/>
                          <a:cs typeface="Arial" pitchFamily="34" charset="0"/>
                        </a:rPr>
                        <a:t>References</a:t>
                      </a:r>
                    </a:p>
                  </a:txBody>
                  <a:tcPr marL="74414" marR="74414" marT="37207" marB="372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r>
              <a:tr h="508000">
                <a:tc>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en-US" sz="1600" b="1" i="0" u="none" strike="noStrike" cap="none" normalizeH="0" baseline="0" dirty="0" err="1" smtClean="0">
                          <a:ln>
                            <a:noFill/>
                          </a:ln>
                          <a:solidFill>
                            <a:srgbClr val="002060"/>
                          </a:solidFill>
                          <a:effectLst/>
                          <a:latin typeface="Verdana" pitchFamily="34" charset="0"/>
                          <a:ea typeface="MS Mincho" pitchFamily="49" charset="-128"/>
                          <a:cs typeface="Arial" pitchFamily="34" charset="0"/>
                        </a:rPr>
                        <a:t>Myomectomy</a:t>
                      </a:r>
                      <a:endParaRPr kumimoji="0" lang="en-US" sz="1600" b="1" i="0" u="none" strike="noStrike" cap="none" normalizeH="0" baseline="0" dirty="0" smtClean="0">
                        <a:ln>
                          <a:noFill/>
                        </a:ln>
                        <a:solidFill>
                          <a:srgbClr val="002060"/>
                        </a:solidFill>
                        <a:effectLst/>
                        <a:latin typeface="Verdana" pitchFamily="34" charset="0"/>
                        <a:ea typeface="MS Mincho" pitchFamily="49" charset="-128"/>
                        <a:cs typeface="Arial" pitchFamily="34" charset="0"/>
                      </a:endParaRPr>
                    </a:p>
                  </a:txBody>
                  <a:tcPr marL="74414" marR="74414" marT="37207" marB="372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1" i="0" u="none" strike="noStrike" cap="none" normalizeH="0" baseline="0" smtClean="0">
                          <a:ln>
                            <a:noFill/>
                          </a:ln>
                          <a:solidFill>
                            <a:srgbClr val="002060"/>
                          </a:solidFill>
                          <a:effectLst/>
                          <a:latin typeface="Verdana" pitchFamily="34" charset="0"/>
                          <a:ea typeface="MS Mincho" pitchFamily="49" charset="-128"/>
                          <a:cs typeface="Arial" pitchFamily="34" charset="0"/>
                        </a:rPr>
                        <a:t>10.6%</a:t>
                      </a:r>
                    </a:p>
                  </a:txBody>
                  <a:tcPr marL="74414" marR="74414" marT="37207" marB="372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1" i="0" u="none" strike="noStrike" cap="none" normalizeH="0" baseline="0" smtClean="0">
                          <a:ln>
                            <a:noFill/>
                          </a:ln>
                          <a:solidFill>
                            <a:srgbClr val="002060"/>
                          </a:solidFill>
                          <a:effectLst/>
                          <a:latin typeface="Verdana" pitchFamily="34" charset="0"/>
                          <a:ea typeface="MS Mincho" pitchFamily="49" charset="-128"/>
                          <a:cs typeface="Arial" pitchFamily="34" charset="0"/>
                        </a:rPr>
                        <a:t>13% - 16.5%</a:t>
                      </a:r>
                    </a:p>
                  </a:txBody>
                  <a:tcPr marL="74414" marR="74414" marT="37207" marB="372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en-US" sz="1600" b="1" i="0" u="none" strike="noStrike" cap="none" normalizeH="0" baseline="0" smtClean="0">
                          <a:ln>
                            <a:noFill/>
                          </a:ln>
                          <a:solidFill>
                            <a:srgbClr val="002060"/>
                          </a:solidFill>
                          <a:effectLst/>
                          <a:latin typeface="Verdana" pitchFamily="34" charset="0"/>
                          <a:ea typeface="MS Mincho" pitchFamily="49" charset="-128"/>
                          <a:cs typeface="Arial" pitchFamily="34" charset="0"/>
                        </a:rPr>
                        <a:t>1,2,3,4</a:t>
                      </a:r>
                    </a:p>
                  </a:txBody>
                  <a:tcPr marL="74414" marR="74414" marT="37207" marB="372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r>
              <a:tr h="579438">
                <a:tc>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en-US" sz="1600" b="1" i="0" u="none" strike="noStrike" cap="none" normalizeH="0" baseline="0" smtClean="0">
                          <a:ln>
                            <a:noFill/>
                          </a:ln>
                          <a:solidFill>
                            <a:srgbClr val="002060"/>
                          </a:solidFill>
                          <a:effectLst/>
                          <a:latin typeface="Verdana" pitchFamily="34" charset="0"/>
                          <a:ea typeface="MS Mincho" pitchFamily="49" charset="-128"/>
                          <a:cs typeface="Arial" pitchFamily="34" charset="0"/>
                        </a:rPr>
                        <a:t>UAE </a:t>
                      </a:r>
                      <a:br>
                        <a:rPr kumimoji="0" lang="en-US" sz="1600" b="1" i="0" u="none" strike="noStrike" cap="none" normalizeH="0" baseline="0" smtClean="0">
                          <a:ln>
                            <a:noFill/>
                          </a:ln>
                          <a:solidFill>
                            <a:srgbClr val="002060"/>
                          </a:solidFill>
                          <a:effectLst/>
                          <a:latin typeface="Verdana" pitchFamily="34" charset="0"/>
                          <a:ea typeface="MS Mincho" pitchFamily="49" charset="-128"/>
                          <a:cs typeface="Arial" pitchFamily="34" charset="0"/>
                        </a:rPr>
                      </a:br>
                      <a:r>
                        <a:rPr kumimoji="0" lang="en-US" sz="1600" b="1" i="0" u="none" strike="noStrike" cap="none" normalizeH="0" baseline="0" smtClean="0">
                          <a:ln>
                            <a:noFill/>
                          </a:ln>
                          <a:solidFill>
                            <a:srgbClr val="002060"/>
                          </a:solidFill>
                          <a:effectLst/>
                          <a:latin typeface="Verdana" pitchFamily="34" charset="0"/>
                          <a:ea typeface="MS Mincho" pitchFamily="49" charset="-128"/>
                          <a:cs typeface="Arial" pitchFamily="34" charset="0"/>
                        </a:rPr>
                        <a:t>(Uterine Artery Embolization)</a:t>
                      </a:r>
                    </a:p>
                  </a:txBody>
                  <a:tcPr marL="74414" marR="74414" marT="37207" marB="372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1" i="0" u="none" strike="noStrike" cap="none" normalizeH="0" baseline="0" dirty="0" smtClean="0">
                          <a:ln>
                            <a:noFill/>
                          </a:ln>
                          <a:solidFill>
                            <a:srgbClr val="002060"/>
                          </a:solidFill>
                          <a:effectLst/>
                          <a:latin typeface="Verdana" pitchFamily="34" charset="0"/>
                          <a:ea typeface="MS Mincho" pitchFamily="49" charset="-128"/>
                          <a:cs typeface="Arial" pitchFamily="34" charset="0"/>
                        </a:rPr>
                        <a:t>7% - 10%</a:t>
                      </a:r>
                    </a:p>
                  </a:txBody>
                  <a:tcPr marL="74414" marR="74414" marT="37207" marB="372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1" i="0" u="none" strike="noStrike" cap="none" normalizeH="0" baseline="0" smtClean="0">
                          <a:ln>
                            <a:noFill/>
                          </a:ln>
                          <a:solidFill>
                            <a:srgbClr val="002060"/>
                          </a:solidFill>
                          <a:effectLst/>
                          <a:latin typeface="Verdana" pitchFamily="34" charset="0"/>
                          <a:ea typeface="MS Mincho" pitchFamily="49" charset="-128"/>
                          <a:cs typeface="Arial" pitchFamily="34" charset="0"/>
                        </a:rPr>
                        <a:t>12.7% - 23.7%</a:t>
                      </a:r>
                    </a:p>
                  </a:txBody>
                  <a:tcPr marL="74414" marR="74414" marT="37207" marB="372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en-US" sz="1600" b="1" i="0" u="none" strike="noStrike" cap="none" normalizeH="0" baseline="0" dirty="0" smtClean="0">
                          <a:ln>
                            <a:noFill/>
                          </a:ln>
                          <a:solidFill>
                            <a:srgbClr val="002060"/>
                          </a:solidFill>
                          <a:effectLst/>
                          <a:latin typeface="Verdana" pitchFamily="34" charset="0"/>
                          <a:ea typeface="MS Mincho" pitchFamily="49" charset="-128"/>
                          <a:cs typeface="Arial" pitchFamily="34" charset="0"/>
                        </a:rPr>
                        <a:t>5,6,7</a:t>
                      </a:r>
                    </a:p>
                  </a:txBody>
                  <a:tcPr marL="74414" marR="74414" marT="37207" marB="372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r>
              <a:tr h="788988">
                <a:tc>
                  <a:txBody>
                    <a:bodyPr/>
                    <a:lstStyle/>
                    <a:p>
                      <a:pPr marL="0" marR="0" lvl="0" indent="0" algn="l" defTabSz="914400" rtl="0" eaLnBrk="1" fontAlgn="base" latinLnBrk="0" hangingPunct="1">
                        <a:lnSpc>
                          <a:spcPct val="110000"/>
                        </a:lnSpc>
                        <a:spcBef>
                          <a:spcPct val="0"/>
                        </a:spcBef>
                        <a:spcAft>
                          <a:spcPct val="0"/>
                        </a:spcAft>
                        <a:buClrTx/>
                        <a:buSzTx/>
                        <a:buFontTx/>
                        <a:buNone/>
                        <a:tabLst/>
                      </a:pPr>
                      <a:r>
                        <a:rPr kumimoji="0" lang="en-US" sz="1600" b="1" i="0" u="none" strike="noStrike" cap="none" normalizeH="0" baseline="0" dirty="0" smtClean="0">
                          <a:ln>
                            <a:noFill/>
                          </a:ln>
                          <a:solidFill>
                            <a:srgbClr val="FF6600"/>
                          </a:solidFill>
                          <a:effectLst/>
                          <a:latin typeface="Verdana" pitchFamily="34" charset="0"/>
                          <a:ea typeface="MS Mincho" pitchFamily="49" charset="-128"/>
                          <a:cs typeface="Arial" pitchFamily="34" charset="0"/>
                        </a:rPr>
                        <a:t>ExAblate using MRgFUS</a:t>
                      </a:r>
                    </a:p>
                    <a:p>
                      <a:pPr marL="0" marR="0" lvl="0" indent="0" algn="l" defTabSz="914400" rtl="0" eaLnBrk="1" fontAlgn="base" latinLnBrk="0" hangingPunct="1">
                        <a:lnSpc>
                          <a:spcPct val="110000"/>
                        </a:lnSpc>
                        <a:spcBef>
                          <a:spcPct val="0"/>
                        </a:spcBef>
                        <a:spcAft>
                          <a:spcPct val="0"/>
                        </a:spcAft>
                        <a:buClrTx/>
                        <a:buSzTx/>
                        <a:buFontTx/>
                        <a:buNone/>
                        <a:tabLst/>
                      </a:pPr>
                      <a:r>
                        <a:rPr kumimoji="0" lang="en-US" sz="1600" b="1" i="0" u="none" strike="noStrike" cap="none" normalizeH="0" baseline="0" dirty="0" smtClean="0">
                          <a:ln>
                            <a:noFill/>
                          </a:ln>
                          <a:solidFill>
                            <a:srgbClr val="FF6600"/>
                          </a:solidFill>
                          <a:effectLst/>
                          <a:latin typeface="Verdana" pitchFamily="34" charset="0"/>
                          <a:ea typeface="MS Mincho" pitchFamily="49" charset="-128"/>
                          <a:cs typeface="Arial" pitchFamily="34" charset="0"/>
                        </a:rPr>
                        <a:t>NPV &gt;60% </a:t>
                      </a:r>
                      <a:br>
                        <a:rPr kumimoji="0" lang="en-US" sz="1600" b="1" i="0" u="none" strike="noStrike" cap="none" normalizeH="0" baseline="0" dirty="0" smtClean="0">
                          <a:ln>
                            <a:noFill/>
                          </a:ln>
                          <a:solidFill>
                            <a:srgbClr val="FF6600"/>
                          </a:solidFill>
                          <a:effectLst/>
                          <a:latin typeface="Verdana" pitchFamily="34" charset="0"/>
                          <a:ea typeface="MS Mincho" pitchFamily="49" charset="-128"/>
                          <a:cs typeface="Arial" pitchFamily="34" charset="0"/>
                        </a:rPr>
                      </a:br>
                      <a:endParaRPr kumimoji="0" lang="en-US" sz="1600" b="1" i="0" u="none" strike="noStrike" cap="none" normalizeH="0" baseline="0" dirty="0" smtClean="0">
                        <a:ln>
                          <a:noFill/>
                        </a:ln>
                        <a:solidFill>
                          <a:srgbClr val="FF6600"/>
                        </a:solidFill>
                        <a:effectLst/>
                        <a:latin typeface="Verdana" pitchFamily="34" charset="0"/>
                        <a:ea typeface="MS Mincho" pitchFamily="49" charset="-128"/>
                        <a:cs typeface="Arial" pitchFamily="34" charset="0"/>
                      </a:endParaRPr>
                    </a:p>
                  </a:txBody>
                  <a:tcPr marL="74414" marR="74414" marT="37207" marB="372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1" i="0" u="none" strike="noStrike" cap="none" normalizeH="0" baseline="0" dirty="0" smtClean="0">
                          <a:ln>
                            <a:noFill/>
                          </a:ln>
                          <a:solidFill>
                            <a:srgbClr val="FF6600"/>
                          </a:solidFill>
                          <a:effectLst/>
                          <a:latin typeface="Verdana" pitchFamily="34" charset="0"/>
                          <a:ea typeface="MS Mincho" pitchFamily="49" charset="-128"/>
                          <a:cs typeface="Arial" pitchFamily="34" charset="0"/>
                        </a:rPr>
                        <a:t>6% (NPV=60%)</a:t>
                      </a:r>
                    </a:p>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1" i="0" u="none" strike="noStrike" cap="none" normalizeH="0" baseline="0" dirty="0" smtClean="0">
                          <a:ln>
                            <a:noFill/>
                          </a:ln>
                          <a:solidFill>
                            <a:srgbClr val="FF6600"/>
                          </a:solidFill>
                          <a:effectLst/>
                          <a:latin typeface="Verdana" pitchFamily="34" charset="0"/>
                          <a:ea typeface="MS Mincho" pitchFamily="49" charset="-128"/>
                          <a:cs typeface="Arial" pitchFamily="34" charset="0"/>
                        </a:rPr>
                        <a:t>Using former version</a:t>
                      </a:r>
                    </a:p>
                  </a:txBody>
                  <a:tcPr marL="74414" marR="74414" marT="37207" marB="372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1" i="0" u="none" strike="noStrike" cap="none" normalizeH="0" baseline="0" dirty="0" smtClean="0">
                          <a:ln>
                            <a:noFill/>
                          </a:ln>
                          <a:solidFill>
                            <a:srgbClr val="FF6600"/>
                          </a:solidFill>
                          <a:effectLst/>
                          <a:latin typeface="Verdana" pitchFamily="34" charset="0"/>
                          <a:ea typeface="MS Mincho" pitchFamily="49" charset="-128"/>
                          <a:cs typeface="Arial" pitchFamily="34" charset="0"/>
                        </a:rPr>
                        <a:t>13% (NPV=60%)</a:t>
                      </a:r>
                    </a:p>
                    <a:p>
                      <a:pPr marL="0" marR="0" lvl="0" indent="0" algn="ctr" defTabSz="914400" rtl="0" eaLnBrk="1" fontAlgn="base" latinLnBrk="0" hangingPunct="1">
                        <a:lnSpc>
                          <a:spcPct val="110000"/>
                        </a:lnSpc>
                        <a:spcBef>
                          <a:spcPct val="0"/>
                        </a:spcBef>
                        <a:spcAft>
                          <a:spcPct val="0"/>
                        </a:spcAft>
                        <a:buClrTx/>
                        <a:buSzTx/>
                        <a:buFontTx/>
                        <a:buNone/>
                        <a:tabLst/>
                      </a:pPr>
                      <a:r>
                        <a:rPr kumimoji="0" lang="en-US" sz="1600" b="1" i="0" u="none" strike="noStrike" cap="none" normalizeH="0" baseline="0" dirty="0" smtClean="0">
                          <a:ln>
                            <a:noFill/>
                          </a:ln>
                          <a:solidFill>
                            <a:srgbClr val="FF6600"/>
                          </a:solidFill>
                          <a:effectLst/>
                          <a:latin typeface="Verdana" pitchFamily="34" charset="0"/>
                          <a:ea typeface="MS Mincho" pitchFamily="49" charset="-128"/>
                          <a:cs typeface="Arial" pitchFamily="34" charset="0"/>
                        </a:rPr>
                        <a:t>Using former version</a:t>
                      </a:r>
                    </a:p>
                  </a:txBody>
                  <a:tcPr marL="74414" marR="74414" marT="37207" marB="372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c>
                  <a:txBody>
                    <a:bodyPr/>
                    <a:lstStyle/>
                    <a:p>
                      <a:pPr marL="0" marR="0" lvl="0" indent="0" algn="l" defTabSz="1123950" rtl="0" eaLnBrk="1" fontAlgn="base" latinLnBrk="0" hangingPunct="1">
                        <a:lnSpc>
                          <a:spcPct val="110000"/>
                        </a:lnSpc>
                        <a:spcBef>
                          <a:spcPct val="20000"/>
                        </a:spcBef>
                        <a:spcAft>
                          <a:spcPct val="0"/>
                        </a:spcAft>
                        <a:buClrTx/>
                        <a:buSzTx/>
                        <a:buFontTx/>
                        <a:buNone/>
                        <a:tabLst/>
                      </a:pPr>
                      <a:r>
                        <a:rPr kumimoji="0" lang="en-US" sz="1600" b="1" i="0" u="none" strike="noStrike" cap="none" normalizeH="0" baseline="0" dirty="0" smtClean="0">
                          <a:ln>
                            <a:noFill/>
                          </a:ln>
                          <a:solidFill>
                            <a:srgbClr val="FF6600"/>
                          </a:solidFill>
                          <a:effectLst/>
                          <a:latin typeface="Verdana" pitchFamily="34" charset="0"/>
                          <a:ea typeface="MS Mincho" pitchFamily="49" charset="-128"/>
                          <a:cs typeface="Arial" pitchFamily="34" charset="0"/>
                        </a:rPr>
                        <a:t>8</a:t>
                      </a:r>
                    </a:p>
                  </a:txBody>
                  <a:tcPr marL="74414" marR="74414" marT="37207" marB="3720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tcPr>
                </a:tc>
              </a:tr>
            </a:tbl>
          </a:graphicData>
        </a:graphic>
      </p:graphicFrame>
      <p:sp>
        <p:nvSpPr>
          <p:cNvPr id="38942" name="Rectangle 30"/>
          <p:cNvSpPr>
            <a:spLocks noChangeArrowheads="1"/>
          </p:cNvSpPr>
          <p:nvPr/>
        </p:nvSpPr>
        <p:spPr bwMode="auto">
          <a:xfrm>
            <a:off x="381000" y="4722775"/>
            <a:ext cx="8523287" cy="2059025"/>
          </a:xfrm>
          <a:prstGeom prst="rect">
            <a:avLst/>
          </a:prstGeom>
          <a:noFill/>
          <a:ln w="9525">
            <a:noFill/>
            <a:miter lim="800000"/>
            <a:headEnd/>
            <a:tailEnd/>
          </a:ln>
        </p:spPr>
        <p:txBody>
          <a:bodyPr wrap="square">
            <a:spAutoFit/>
          </a:bodyPr>
          <a:lstStyle/>
          <a:p>
            <a:pPr marL="174625" indent="-174625" algn="l" rtl="0">
              <a:lnSpc>
                <a:spcPct val="90000"/>
              </a:lnSpc>
            </a:pPr>
            <a:r>
              <a:rPr lang="en-US" sz="900" b="1" i="1" u="sng" dirty="0">
                <a:solidFill>
                  <a:srgbClr val="FFFF00"/>
                </a:solidFill>
                <a:latin typeface="Verdana" pitchFamily="34" charset="0"/>
              </a:rPr>
              <a:t>References</a:t>
            </a:r>
          </a:p>
          <a:p>
            <a:pPr marL="174625" indent="-174625" algn="l" rtl="0">
              <a:lnSpc>
                <a:spcPct val="90000"/>
              </a:lnSpc>
              <a:buFontTx/>
              <a:buAutoNum type="arabicPeriod"/>
            </a:pPr>
            <a:r>
              <a:rPr lang="en-US" sz="900" i="1" dirty="0">
                <a:solidFill>
                  <a:schemeClr val="tx2">
                    <a:lumMod val="60000"/>
                    <a:lumOff val="40000"/>
                  </a:schemeClr>
                </a:solidFill>
                <a:latin typeface="Verdana" pitchFamily="34" charset="0"/>
              </a:rPr>
              <a:t>Subramanian S, Clark MA, Isaacson K. Outcome and resource use associated with </a:t>
            </a:r>
            <a:r>
              <a:rPr lang="en-US" sz="900" i="1" dirty="0" err="1">
                <a:solidFill>
                  <a:schemeClr val="tx2">
                    <a:lumMod val="60000"/>
                    <a:lumOff val="40000"/>
                  </a:schemeClr>
                </a:solidFill>
                <a:latin typeface="Verdana" pitchFamily="34" charset="0"/>
              </a:rPr>
              <a:t>myomectomy</a:t>
            </a:r>
            <a:r>
              <a:rPr lang="en-US" sz="900" i="1" dirty="0">
                <a:solidFill>
                  <a:schemeClr val="tx2">
                    <a:lumMod val="60000"/>
                    <a:lumOff val="40000"/>
                  </a:schemeClr>
                </a:solidFill>
                <a:latin typeface="Verdana" pitchFamily="34" charset="0"/>
              </a:rPr>
              <a:t>. </a:t>
            </a:r>
            <a:r>
              <a:rPr lang="en-US" sz="900" i="1" dirty="0" err="1">
                <a:solidFill>
                  <a:schemeClr val="tx2">
                    <a:lumMod val="60000"/>
                    <a:lumOff val="40000"/>
                  </a:schemeClr>
                </a:solidFill>
                <a:latin typeface="Verdana" pitchFamily="34" charset="0"/>
              </a:rPr>
              <a:t>Obs</a:t>
            </a:r>
            <a:r>
              <a:rPr lang="en-US" sz="900" i="1" dirty="0">
                <a:solidFill>
                  <a:schemeClr val="tx2">
                    <a:lumMod val="60000"/>
                    <a:lumOff val="40000"/>
                  </a:schemeClr>
                </a:solidFill>
                <a:latin typeface="Verdana" pitchFamily="34" charset="0"/>
              </a:rPr>
              <a:t>&amp; Gyn.2001; 98: 583-587</a:t>
            </a:r>
          </a:p>
          <a:p>
            <a:pPr marL="174625" indent="-174625" algn="l" rtl="0">
              <a:lnSpc>
                <a:spcPct val="90000"/>
              </a:lnSpc>
              <a:buFontTx/>
              <a:buAutoNum type="arabicPeriod"/>
            </a:pPr>
            <a:r>
              <a:rPr lang="en-US" sz="900" i="1" dirty="0" err="1">
                <a:solidFill>
                  <a:schemeClr val="tx2">
                    <a:lumMod val="60000"/>
                    <a:lumOff val="40000"/>
                  </a:schemeClr>
                </a:solidFill>
                <a:latin typeface="Verdana" pitchFamily="34" charset="0"/>
              </a:rPr>
              <a:t>Nezhat</a:t>
            </a:r>
            <a:r>
              <a:rPr lang="en-US" sz="900" i="1" dirty="0">
                <a:solidFill>
                  <a:schemeClr val="tx2">
                    <a:lumMod val="60000"/>
                    <a:lumOff val="40000"/>
                  </a:schemeClr>
                </a:solidFill>
                <a:latin typeface="Verdana" pitchFamily="34" charset="0"/>
              </a:rPr>
              <a:t> FR, </a:t>
            </a:r>
            <a:r>
              <a:rPr lang="en-US" sz="900" i="1" dirty="0" err="1">
                <a:solidFill>
                  <a:schemeClr val="tx2">
                    <a:lumMod val="60000"/>
                    <a:lumOff val="40000"/>
                  </a:schemeClr>
                </a:solidFill>
                <a:latin typeface="Verdana" pitchFamily="34" charset="0"/>
              </a:rPr>
              <a:t>Roemisch</a:t>
            </a:r>
            <a:r>
              <a:rPr lang="en-US" sz="900" i="1" dirty="0">
                <a:solidFill>
                  <a:schemeClr val="tx2">
                    <a:lumMod val="60000"/>
                    <a:lumOff val="40000"/>
                  </a:schemeClr>
                </a:solidFill>
                <a:latin typeface="Verdana" pitchFamily="34" charset="0"/>
              </a:rPr>
              <a:t> M, et al. Recurrence rate after laparoscopic </a:t>
            </a:r>
            <a:r>
              <a:rPr lang="en-US" sz="900" i="1" dirty="0" err="1">
                <a:solidFill>
                  <a:schemeClr val="tx2">
                    <a:lumMod val="60000"/>
                    <a:lumOff val="40000"/>
                  </a:schemeClr>
                </a:solidFill>
                <a:latin typeface="Verdana" pitchFamily="34" charset="0"/>
              </a:rPr>
              <a:t>myomectomy</a:t>
            </a:r>
            <a:r>
              <a:rPr lang="en-US" sz="900" i="1" dirty="0">
                <a:solidFill>
                  <a:schemeClr val="tx2">
                    <a:lumMod val="60000"/>
                    <a:lumOff val="40000"/>
                  </a:schemeClr>
                </a:solidFill>
                <a:latin typeface="Verdana" pitchFamily="34" charset="0"/>
              </a:rPr>
              <a:t>. Am Assoc </a:t>
            </a:r>
            <a:r>
              <a:rPr lang="en-US" sz="900" i="1" dirty="0" err="1">
                <a:solidFill>
                  <a:schemeClr val="tx2">
                    <a:lumMod val="60000"/>
                    <a:lumOff val="40000"/>
                  </a:schemeClr>
                </a:solidFill>
                <a:latin typeface="Verdana" pitchFamily="34" charset="0"/>
              </a:rPr>
              <a:t>GynecolLaparosc</a:t>
            </a:r>
            <a:r>
              <a:rPr lang="en-US" sz="900" i="1" dirty="0">
                <a:solidFill>
                  <a:schemeClr val="tx2">
                    <a:lumMod val="60000"/>
                    <a:lumOff val="40000"/>
                  </a:schemeClr>
                </a:solidFill>
                <a:latin typeface="Verdana" pitchFamily="34" charset="0"/>
              </a:rPr>
              <a:t>. 1998;5: 237-240</a:t>
            </a:r>
          </a:p>
          <a:p>
            <a:pPr marL="174625" indent="-174625" algn="l" rtl="0">
              <a:lnSpc>
                <a:spcPct val="90000"/>
              </a:lnSpc>
              <a:buFontTx/>
              <a:buAutoNum type="arabicPeriod"/>
            </a:pPr>
            <a:r>
              <a:rPr lang="en-US" sz="900" i="1" dirty="0" err="1">
                <a:solidFill>
                  <a:schemeClr val="tx2">
                    <a:lumMod val="60000"/>
                    <a:lumOff val="40000"/>
                  </a:schemeClr>
                </a:solidFill>
                <a:latin typeface="Verdana" pitchFamily="34" charset="0"/>
              </a:rPr>
              <a:t>Rossseti</a:t>
            </a:r>
            <a:r>
              <a:rPr lang="en-US" sz="900" i="1" dirty="0">
                <a:solidFill>
                  <a:schemeClr val="tx2">
                    <a:lumMod val="60000"/>
                    <a:lumOff val="40000"/>
                  </a:schemeClr>
                </a:solidFill>
                <a:latin typeface="Verdana" pitchFamily="34" charset="0"/>
              </a:rPr>
              <a:t> et al. Long term results of laparoscopic </a:t>
            </a:r>
            <a:r>
              <a:rPr lang="en-US" sz="900" i="1" dirty="0" err="1">
                <a:solidFill>
                  <a:schemeClr val="tx2">
                    <a:lumMod val="60000"/>
                    <a:lumOff val="40000"/>
                  </a:schemeClr>
                </a:solidFill>
                <a:latin typeface="Verdana" pitchFamily="34" charset="0"/>
              </a:rPr>
              <a:t>myomectomy</a:t>
            </a:r>
            <a:r>
              <a:rPr lang="en-US" sz="900" i="1" dirty="0">
                <a:solidFill>
                  <a:schemeClr val="tx2">
                    <a:lumMod val="60000"/>
                    <a:lumOff val="40000"/>
                  </a:schemeClr>
                </a:solidFill>
                <a:latin typeface="Verdana" pitchFamily="34" charset="0"/>
              </a:rPr>
              <a:t>: recurrence rate in comparison with abdominal </a:t>
            </a:r>
            <a:r>
              <a:rPr lang="en-US" sz="900" i="1" dirty="0" err="1">
                <a:solidFill>
                  <a:schemeClr val="tx2">
                    <a:lumMod val="60000"/>
                    <a:lumOff val="40000"/>
                  </a:schemeClr>
                </a:solidFill>
                <a:latin typeface="Verdana" pitchFamily="34" charset="0"/>
              </a:rPr>
              <a:t>myomectomy</a:t>
            </a:r>
            <a:r>
              <a:rPr lang="en-US" sz="900" i="1" dirty="0">
                <a:solidFill>
                  <a:schemeClr val="tx2">
                    <a:lumMod val="60000"/>
                    <a:lumOff val="40000"/>
                  </a:schemeClr>
                </a:solidFill>
                <a:latin typeface="Verdana" pitchFamily="34" charset="0"/>
              </a:rPr>
              <a:t>. Hum </a:t>
            </a:r>
            <a:r>
              <a:rPr lang="en-US" sz="900" i="1" dirty="0" err="1">
                <a:solidFill>
                  <a:schemeClr val="tx2">
                    <a:lumMod val="60000"/>
                    <a:lumOff val="40000"/>
                  </a:schemeClr>
                </a:solidFill>
                <a:latin typeface="Verdana" pitchFamily="34" charset="0"/>
              </a:rPr>
              <a:t>Reprod</a:t>
            </a:r>
            <a:r>
              <a:rPr lang="en-US" sz="900" i="1" dirty="0">
                <a:solidFill>
                  <a:schemeClr val="tx2">
                    <a:lumMod val="60000"/>
                    <a:lumOff val="40000"/>
                  </a:schemeClr>
                </a:solidFill>
                <a:latin typeface="Verdana" pitchFamily="34" charset="0"/>
              </a:rPr>
              <a:t>. 2001:16:770-774</a:t>
            </a:r>
          </a:p>
          <a:p>
            <a:pPr marL="174625" indent="-174625" algn="l" rtl="0">
              <a:lnSpc>
                <a:spcPct val="90000"/>
              </a:lnSpc>
              <a:buFontTx/>
              <a:buAutoNum type="arabicPeriod"/>
            </a:pPr>
            <a:r>
              <a:rPr lang="en-US" sz="900" i="1" dirty="0" err="1">
                <a:solidFill>
                  <a:schemeClr val="tx2">
                    <a:lumMod val="60000"/>
                    <a:lumOff val="40000"/>
                  </a:schemeClr>
                </a:solidFill>
                <a:latin typeface="Verdana" pitchFamily="34" charset="0"/>
              </a:rPr>
              <a:t>Doridot</a:t>
            </a:r>
            <a:r>
              <a:rPr lang="en-US" sz="900" i="1" dirty="0">
                <a:solidFill>
                  <a:schemeClr val="tx2">
                    <a:lumMod val="60000"/>
                    <a:lumOff val="40000"/>
                  </a:schemeClr>
                </a:solidFill>
                <a:latin typeface="Verdana" pitchFamily="34" charset="0"/>
              </a:rPr>
              <a:t> et al. Recurrence of </a:t>
            </a:r>
            <a:r>
              <a:rPr lang="en-US" sz="900" i="1" dirty="0" err="1">
                <a:solidFill>
                  <a:schemeClr val="tx2">
                    <a:lumMod val="60000"/>
                    <a:lumOff val="40000"/>
                  </a:schemeClr>
                </a:solidFill>
                <a:latin typeface="Verdana" pitchFamily="34" charset="0"/>
              </a:rPr>
              <a:t>leiomyomata</a:t>
            </a:r>
            <a:r>
              <a:rPr lang="en-US" sz="900" i="1" dirty="0">
                <a:solidFill>
                  <a:schemeClr val="tx2">
                    <a:lumMod val="60000"/>
                    <a:lumOff val="40000"/>
                  </a:schemeClr>
                </a:solidFill>
                <a:latin typeface="Verdana" pitchFamily="34" charset="0"/>
              </a:rPr>
              <a:t> after laparoscopic </a:t>
            </a:r>
            <a:r>
              <a:rPr lang="en-US" sz="900" i="1" dirty="0" err="1">
                <a:solidFill>
                  <a:schemeClr val="tx2">
                    <a:lumMod val="60000"/>
                    <a:lumOff val="40000"/>
                  </a:schemeClr>
                </a:solidFill>
                <a:latin typeface="Verdana" pitchFamily="34" charset="0"/>
              </a:rPr>
              <a:t>myomectomy</a:t>
            </a:r>
            <a:r>
              <a:rPr lang="en-US" sz="900" i="1" dirty="0">
                <a:solidFill>
                  <a:schemeClr val="tx2">
                    <a:lumMod val="60000"/>
                    <a:lumOff val="40000"/>
                  </a:schemeClr>
                </a:solidFill>
                <a:latin typeface="Verdana" pitchFamily="34" charset="0"/>
              </a:rPr>
              <a:t>. J Am Assoc </a:t>
            </a:r>
            <a:r>
              <a:rPr lang="en-US" sz="900" i="1" dirty="0" err="1">
                <a:solidFill>
                  <a:schemeClr val="tx2">
                    <a:lumMod val="60000"/>
                    <a:lumOff val="40000"/>
                  </a:schemeClr>
                </a:solidFill>
                <a:latin typeface="Verdana" pitchFamily="34" charset="0"/>
              </a:rPr>
              <a:t>GynecolLaparosc</a:t>
            </a:r>
            <a:r>
              <a:rPr lang="en-US" sz="900" i="1" dirty="0">
                <a:solidFill>
                  <a:schemeClr val="tx2">
                    <a:lumMod val="60000"/>
                    <a:lumOff val="40000"/>
                  </a:schemeClr>
                </a:solidFill>
                <a:latin typeface="Verdana" pitchFamily="34" charset="0"/>
              </a:rPr>
              <a:t>. 2001;8: 495-500</a:t>
            </a:r>
          </a:p>
          <a:p>
            <a:pPr marL="174625" indent="-174625" algn="l" rtl="0">
              <a:lnSpc>
                <a:spcPct val="90000"/>
              </a:lnSpc>
              <a:buFontTx/>
              <a:buAutoNum type="arabicPeriod"/>
            </a:pPr>
            <a:r>
              <a:rPr lang="en-US" sz="900" i="1" dirty="0">
                <a:solidFill>
                  <a:schemeClr val="tx2">
                    <a:lumMod val="60000"/>
                    <a:lumOff val="40000"/>
                  </a:schemeClr>
                </a:solidFill>
                <a:latin typeface="Verdana" pitchFamily="34" charset="0"/>
              </a:rPr>
              <a:t>Spies JB, Bruno J, et al. Long-term outcome of uterine artery </a:t>
            </a:r>
            <a:r>
              <a:rPr lang="en-US" sz="900" i="1" dirty="0" err="1">
                <a:solidFill>
                  <a:schemeClr val="tx2">
                    <a:lumMod val="60000"/>
                    <a:lumOff val="40000"/>
                  </a:schemeClr>
                </a:solidFill>
                <a:latin typeface="Verdana" pitchFamily="34" charset="0"/>
              </a:rPr>
              <a:t>embolization</a:t>
            </a:r>
            <a:r>
              <a:rPr lang="en-US" sz="900" i="1" dirty="0">
                <a:solidFill>
                  <a:schemeClr val="tx2">
                    <a:lumMod val="60000"/>
                    <a:lumOff val="40000"/>
                  </a:schemeClr>
                </a:solidFill>
                <a:latin typeface="Verdana" pitchFamily="34" charset="0"/>
              </a:rPr>
              <a:t> of </a:t>
            </a:r>
            <a:r>
              <a:rPr lang="en-US" sz="900" i="1" dirty="0" err="1">
                <a:solidFill>
                  <a:schemeClr val="tx2">
                    <a:lumMod val="60000"/>
                    <a:lumOff val="40000"/>
                  </a:schemeClr>
                </a:solidFill>
                <a:latin typeface="Verdana" pitchFamily="34" charset="0"/>
              </a:rPr>
              <a:t>leiomyomata</a:t>
            </a:r>
            <a:r>
              <a:rPr lang="en-US" sz="900" i="1" dirty="0">
                <a:solidFill>
                  <a:schemeClr val="tx2">
                    <a:lumMod val="60000"/>
                    <a:lumOff val="40000"/>
                  </a:schemeClr>
                </a:solidFill>
                <a:latin typeface="Verdana" pitchFamily="34" charset="0"/>
              </a:rPr>
              <a:t>. </a:t>
            </a:r>
            <a:r>
              <a:rPr lang="en-US" sz="900" i="1" dirty="0" err="1">
                <a:solidFill>
                  <a:schemeClr val="tx2">
                    <a:lumMod val="60000"/>
                    <a:lumOff val="40000"/>
                  </a:schemeClr>
                </a:solidFill>
                <a:latin typeface="Verdana" pitchFamily="34" charset="0"/>
              </a:rPr>
              <a:t>Obstet</a:t>
            </a:r>
            <a:r>
              <a:rPr lang="en-US" sz="900" i="1" dirty="0">
                <a:solidFill>
                  <a:schemeClr val="tx2">
                    <a:lumMod val="60000"/>
                    <a:lumOff val="40000"/>
                  </a:schemeClr>
                </a:solidFill>
                <a:latin typeface="Verdana" pitchFamily="34" charset="0"/>
              </a:rPr>
              <a:t> Gynecol. 2005; 106: 933-939</a:t>
            </a:r>
          </a:p>
          <a:p>
            <a:pPr marL="174625" indent="-174625" algn="l" rtl="0">
              <a:lnSpc>
                <a:spcPct val="90000"/>
              </a:lnSpc>
              <a:buFontTx/>
              <a:buAutoNum type="arabicPeriod"/>
            </a:pPr>
            <a:r>
              <a:rPr lang="en-US" sz="900" i="1" dirty="0">
                <a:solidFill>
                  <a:schemeClr val="tx2">
                    <a:lumMod val="60000"/>
                    <a:lumOff val="40000"/>
                  </a:schemeClr>
                </a:solidFill>
                <a:latin typeface="Verdana" pitchFamily="34" charset="0"/>
              </a:rPr>
              <a:t>Goodwin SC, Spies JB, et al. Uterine artery </a:t>
            </a:r>
            <a:r>
              <a:rPr lang="en-US" sz="900" i="1" dirty="0" err="1">
                <a:solidFill>
                  <a:schemeClr val="tx2">
                    <a:lumMod val="60000"/>
                    <a:lumOff val="40000"/>
                  </a:schemeClr>
                </a:solidFill>
                <a:latin typeface="Verdana" pitchFamily="34" charset="0"/>
              </a:rPr>
              <a:t>embolization</a:t>
            </a:r>
            <a:r>
              <a:rPr lang="en-US" sz="900" i="1" dirty="0">
                <a:solidFill>
                  <a:schemeClr val="tx2">
                    <a:lumMod val="60000"/>
                    <a:lumOff val="40000"/>
                  </a:schemeClr>
                </a:solidFill>
                <a:latin typeface="Verdana" pitchFamily="34" charset="0"/>
              </a:rPr>
              <a:t> for treatment of </a:t>
            </a:r>
            <a:r>
              <a:rPr lang="en-US" sz="900" i="1" dirty="0" err="1">
                <a:solidFill>
                  <a:schemeClr val="tx2">
                    <a:lumMod val="60000"/>
                    <a:lumOff val="40000"/>
                  </a:schemeClr>
                </a:solidFill>
                <a:latin typeface="Verdana" pitchFamily="34" charset="0"/>
              </a:rPr>
              <a:t>leiomyomata</a:t>
            </a:r>
            <a:r>
              <a:rPr lang="en-US" sz="900" i="1" dirty="0">
                <a:solidFill>
                  <a:schemeClr val="tx2">
                    <a:lumMod val="60000"/>
                    <a:lumOff val="40000"/>
                  </a:schemeClr>
                </a:solidFill>
                <a:latin typeface="Verdana" pitchFamily="34" charset="0"/>
              </a:rPr>
              <a:t>: long-term outcomes from FIBROID registry. </a:t>
            </a:r>
            <a:r>
              <a:rPr lang="en-US" sz="900" i="1" dirty="0" err="1">
                <a:solidFill>
                  <a:schemeClr val="tx2">
                    <a:lumMod val="60000"/>
                    <a:lumOff val="40000"/>
                  </a:schemeClr>
                </a:solidFill>
                <a:latin typeface="Verdana" pitchFamily="34" charset="0"/>
              </a:rPr>
              <a:t>Obstet</a:t>
            </a:r>
            <a:r>
              <a:rPr lang="en-US" sz="900" i="1" dirty="0">
                <a:solidFill>
                  <a:schemeClr val="tx2">
                    <a:lumMod val="60000"/>
                    <a:lumOff val="40000"/>
                  </a:schemeClr>
                </a:solidFill>
                <a:latin typeface="Verdana" pitchFamily="34" charset="0"/>
              </a:rPr>
              <a:t>&amp; Gynecol. 2008; 111: 22-32</a:t>
            </a:r>
          </a:p>
          <a:p>
            <a:pPr marL="174625" indent="-174625" algn="l" rtl="0">
              <a:lnSpc>
                <a:spcPct val="90000"/>
              </a:lnSpc>
              <a:buFontTx/>
              <a:buAutoNum type="arabicPeriod"/>
            </a:pPr>
            <a:r>
              <a:rPr lang="en-US" sz="900" i="1" dirty="0">
                <a:solidFill>
                  <a:schemeClr val="tx2">
                    <a:lumMod val="60000"/>
                    <a:lumOff val="40000"/>
                  </a:schemeClr>
                </a:solidFill>
                <a:latin typeface="Verdana" pitchFamily="34" charset="0"/>
              </a:rPr>
              <a:t>Sharp HT. Assessment of new technology in the treatment of idiopathic </a:t>
            </a:r>
            <a:r>
              <a:rPr lang="en-US" sz="900" i="1" dirty="0" err="1">
                <a:solidFill>
                  <a:schemeClr val="tx2">
                    <a:lumMod val="60000"/>
                    <a:lumOff val="40000"/>
                  </a:schemeClr>
                </a:solidFill>
                <a:latin typeface="Verdana" pitchFamily="34" charset="0"/>
              </a:rPr>
              <a:t>menorrhagia</a:t>
            </a:r>
            <a:r>
              <a:rPr lang="en-US" sz="900" i="1" dirty="0">
                <a:solidFill>
                  <a:schemeClr val="tx2">
                    <a:lumMod val="60000"/>
                    <a:lumOff val="40000"/>
                  </a:schemeClr>
                </a:solidFill>
                <a:latin typeface="Verdana" pitchFamily="34" charset="0"/>
              </a:rPr>
              <a:t> and uterine </a:t>
            </a:r>
            <a:r>
              <a:rPr lang="en-US" sz="900" i="1" dirty="0" err="1">
                <a:solidFill>
                  <a:schemeClr val="tx2">
                    <a:lumMod val="60000"/>
                    <a:lumOff val="40000"/>
                  </a:schemeClr>
                </a:solidFill>
                <a:latin typeface="Verdana" pitchFamily="34" charset="0"/>
              </a:rPr>
              <a:t>leiomyomata</a:t>
            </a:r>
            <a:r>
              <a:rPr lang="en-US" sz="900" i="1" dirty="0">
                <a:solidFill>
                  <a:schemeClr val="tx2">
                    <a:lumMod val="60000"/>
                    <a:lumOff val="40000"/>
                  </a:schemeClr>
                </a:solidFill>
                <a:latin typeface="Verdana" pitchFamily="34" charset="0"/>
              </a:rPr>
              <a:t>. </a:t>
            </a:r>
            <a:r>
              <a:rPr lang="en-US" sz="900" i="1" dirty="0" err="1">
                <a:solidFill>
                  <a:schemeClr val="tx2">
                    <a:lumMod val="60000"/>
                    <a:lumOff val="40000"/>
                  </a:schemeClr>
                </a:solidFill>
                <a:latin typeface="Verdana" pitchFamily="34" charset="0"/>
              </a:rPr>
              <a:t>Obstet</a:t>
            </a:r>
            <a:r>
              <a:rPr lang="en-US" sz="900" i="1" dirty="0">
                <a:solidFill>
                  <a:schemeClr val="tx2">
                    <a:lumMod val="60000"/>
                    <a:lumOff val="40000"/>
                  </a:schemeClr>
                </a:solidFill>
                <a:latin typeface="Verdana" pitchFamily="34" charset="0"/>
              </a:rPr>
              <a:t> Gynecol. 2006;108: 990–1003</a:t>
            </a:r>
          </a:p>
          <a:p>
            <a:pPr marL="174625" indent="-174625" algn="l" rtl="0">
              <a:lnSpc>
                <a:spcPct val="90000"/>
              </a:lnSpc>
              <a:buFontTx/>
              <a:buAutoNum type="arabicPeriod"/>
            </a:pPr>
            <a:r>
              <a:rPr lang="en-US" sz="900" i="1" dirty="0">
                <a:solidFill>
                  <a:schemeClr val="tx2">
                    <a:lumMod val="60000"/>
                    <a:lumOff val="40000"/>
                  </a:schemeClr>
                </a:solidFill>
                <a:latin typeface="Verdana" pitchFamily="34" charset="0"/>
              </a:rPr>
              <a:t>Stewart EA, </a:t>
            </a:r>
            <a:r>
              <a:rPr lang="en-US" sz="900" i="1" dirty="0" err="1">
                <a:solidFill>
                  <a:schemeClr val="tx2">
                    <a:lumMod val="60000"/>
                    <a:lumOff val="40000"/>
                  </a:schemeClr>
                </a:solidFill>
                <a:latin typeface="Verdana" pitchFamily="34" charset="0"/>
              </a:rPr>
              <a:t>Gostout</a:t>
            </a:r>
            <a:r>
              <a:rPr lang="en-US" sz="900" i="1" dirty="0">
                <a:solidFill>
                  <a:schemeClr val="tx2">
                    <a:lumMod val="60000"/>
                    <a:lumOff val="40000"/>
                  </a:schemeClr>
                </a:solidFill>
                <a:latin typeface="Verdana" pitchFamily="34" charset="0"/>
              </a:rPr>
              <a:t> B, </a:t>
            </a:r>
            <a:r>
              <a:rPr lang="en-US" sz="900" i="1" dirty="0" err="1">
                <a:solidFill>
                  <a:schemeClr val="tx2">
                    <a:lumMod val="60000"/>
                    <a:lumOff val="40000"/>
                  </a:schemeClr>
                </a:solidFill>
                <a:latin typeface="Verdana" pitchFamily="34" charset="0"/>
              </a:rPr>
              <a:t>Rabinovici</a:t>
            </a:r>
            <a:r>
              <a:rPr lang="en-US" sz="900" i="1" dirty="0">
                <a:solidFill>
                  <a:schemeClr val="tx2">
                    <a:lumMod val="60000"/>
                    <a:lumOff val="40000"/>
                  </a:schemeClr>
                </a:solidFill>
                <a:latin typeface="Verdana" pitchFamily="34" charset="0"/>
              </a:rPr>
              <a:t> J, et at. Sustained relief of </a:t>
            </a:r>
            <a:r>
              <a:rPr lang="en-US" sz="900" i="1" dirty="0" err="1">
                <a:solidFill>
                  <a:schemeClr val="tx2">
                    <a:lumMod val="60000"/>
                    <a:lumOff val="40000"/>
                  </a:schemeClr>
                </a:solidFill>
                <a:latin typeface="Verdana" pitchFamily="34" charset="0"/>
              </a:rPr>
              <a:t>leiomyoma</a:t>
            </a:r>
            <a:r>
              <a:rPr lang="en-US" sz="900" i="1" dirty="0">
                <a:solidFill>
                  <a:schemeClr val="tx2">
                    <a:lumMod val="60000"/>
                    <a:lumOff val="40000"/>
                  </a:schemeClr>
                </a:solidFill>
                <a:latin typeface="Verdana" pitchFamily="34" charset="0"/>
              </a:rPr>
              <a:t> symptoms by using focused ultrasound surgery. </a:t>
            </a:r>
            <a:r>
              <a:rPr lang="en-US" sz="900" i="1" dirty="0" err="1">
                <a:solidFill>
                  <a:schemeClr val="tx2">
                    <a:lumMod val="60000"/>
                    <a:lumOff val="40000"/>
                  </a:schemeClr>
                </a:solidFill>
                <a:latin typeface="Verdana" pitchFamily="34" charset="0"/>
              </a:rPr>
              <a:t>Obstet</a:t>
            </a:r>
            <a:r>
              <a:rPr lang="en-US" sz="900" i="1" dirty="0">
                <a:solidFill>
                  <a:schemeClr val="tx2">
                    <a:lumMod val="60000"/>
                    <a:lumOff val="40000"/>
                  </a:schemeClr>
                </a:solidFill>
                <a:latin typeface="Verdana" pitchFamily="34" charset="0"/>
              </a:rPr>
              <a:t>&amp; Gynecol. 2007;110: 279-287</a:t>
            </a:r>
          </a:p>
          <a:p>
            <a:pPr marL="174625" indent="-174625" algn="l" rtl="0">
              <a:lnSpc>
                <a:spcPct val="90000"/>
              </a:lnSpc>
              <a:buFontTx/>
              <a:buAutoNum type="arabicPeriod"/>
            </a:pPr>
            <a:r>
              <a:rPr lang="en-US" sz="900" i="1" dirty="0">
                <a:solidFill>
                  <a:schemeClr val="tx2">
                    <a:lumMod val="60000"/>
                    <a:lumOff val="40000"/>
                  </a:schemeClr>
                </a:solidFill>
                <a:latin typeface="Verdana" pitchFamily="34" charset="0"/>
              </a:rPr>
              <a:t>Morita Y, Ito N, </a:t>
            </a:r>
            <a:r>
              <a:rPr lang="en-US" sz="900" i="1" dirty="0" err="1">
                <a:solidFill>
                  <a:schemeClr val="tx2">
                    <a:lumMod val="60000"/>
                    <a:lumOff val="40000"/>
                  </a:schemeClr>
                </a:solidFill>
                <a:latin typeface="Verdana" pitchFamily="34" charset="0"/>
              </a:rPr>
              <a:t>Hikida</a:t>
            </a:r>
            <a:r>
              <a:rPr lang="en-US" sz="900" i="1" dirty="0">
                <a:solidFill>
                  <a:schemeClr val="tx2">
                    <a:lumMod val="60000"/>
                    <a:lumOff val="40000"/>
                  </a:schemeClr>
                </a:solidFill>
                <a:latin typeface="Verdana" pitchFamily="34" charset="0"/>
              </a:rPr>
              <a:t> H, Takeuchi S, Nakamura K, </a:t>
            </a:r>
            <a:r>
              <a:rPr lang="en-US" sz="900" i="1" dirty="0" err="1">
                <a:solidFill>
                  <a:schemeClr val="tx2">
                    <a:lumMod val="60000"/>
                    <a:lumOff val="40000"/>
                  </a:schemeClr>
                </a:solidFill>
                <a:latin typeface="Verdana" pitchFamily="34" charset="0"/>
              </a:rPr>
              <a:t>Ohashi</a:t>
            </a:r>
            <a:r>
              <a:rPr lang="en-US" sz="900" i="1" dirty="0">
                <a:solidFill>
                  <a:schemeClr val="tx2">
                    <a:lumMod val="60000"/>
                    <a:lumOff val="40000"/>
                  </a:schemeClr>
                </a:solidFill>
                <a:latin typeface="Verdana" pitchFamily="34" charset="0"/>
              </a:rPr>
              <a:t> H. Non-Invasive Magnetic Resonance Imaging Guided Focused Ultrasound Treatment for Uterine Fibroids – Early Experience, </a:t>
            </a:r>
            <a:r>
              <a:rPr lang="en-US" sz="900" i="1" dirty="0" err="1">
                <a:solidFill>
                  <a:schemeClr val="tx2">
                    <a:lumMod val="60000"/>
                    <a:lumOff val="40000"/>
                  </a:schemeClr>
                </a:solidFill>
                <a:latin typeface="Verdana" pitchFamily="34" charset="0"/>
              </a:rPr>
              <a:t>Eur</a:t>
            </a:r>
            <a:r>
              <a:rPr lang="en-US" sz="900" i="1" dirty="0">
                <a:solidFill>
                  <a:schemeClr val="tx2">
                    <a:lumMod val="60000"/>
                    <a:lumOff val="40000"/>
                  </a:schemeClr>
                </a:solidFill>
                <a:latin typeface="Verdana" pitchFamily="34" charset="0"/>
              </a:rPr>
              <a:t> J </a:t>
            </a:r>
            <a:r>
              <a:rPr lang="en-US" sz="900" i="1" dirty="0" err="1">
                <a:solidFill>
                  <a:schemeClr val="tx2">
                    <a:lumMod val="60000"/>
                    <a:lumOff val="40000"/>
                  </a:schemeClr>
                </a:solidFill>
                <a:latin typeface="Verdana" pitchFamily="34" charset="0"/>
              </a:rPr>
              <a:t>ObstetGynecolReprod</a:t>
            </a:r>
            <a:r>
              <a:rPr lang="en-US" sz="900" i="1" dirty="0">
                <a:solidFill>
                  <a:schemeClr val="tx2">
                    <a:lumMod val="60000"/>
                    <a:lumOff val="40000"/>
                  </a:schemeClr>
                </a:solidFill>
                <a:latin typeface="Verdana" pitchFamily="34" charset="0"/>
              </a:rPr>
              <a:t>. Biol., 2008, 139(2):199-203</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5"/>
          <p:cNvSpPr>
            <a:spLocks noGrp="1" noChangeArrowheads="1"/>
          </p:cNvSpPr>
          <p:nvPr>
            <p:ph idx="1"/>
          </p:nvPr>
        </p:nvSpPr>
        <p:spPr>
          <a:xfrm>
            <a:off x="455613" y="1125538"/>
            <a:ext cx="8593137" cy="4894262"/>
          </a:xfrm>
          <a:extLst>
            <a:ext uri="{AF507438-7753-43e0-B8FC-AC1667EBCBE1}">
              <a14:hiddenEffects xmlns=""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txBody>
          <a:bodyPr>
            <a:noAutofit/>
          </a:bodyPr>
          <a:lstStyle/>
          <a:p>
            <a:pPr marL="350838" indent="-350838">
              <a:lnSpc>
                <a:spcPct val="120000"/>
              </a:lnSpc>
              <a:spcBef>
                <a:spcPct val="50000"/>
              </a:spcBef>
              <a:buFontTx/>
              <a:buNone/>
            </a:pPr>
            <a:r>
              <a:rPr lang="en-US" sz="4000" b="1" dirty="0" smtClean="0">
                <a:latin typeface="Corbel" pitchFamily="34" charset="0"/>
                <a:cs typeface="Levenim MT" pitchFamily="2" charset="-79"/>
              </a:rPr>
              <a:t>Exclude</a:t>
            </a:r>
            <a:r>
              <a:rPr lang="en-US" sz="4000" dirty="0" smtClean="0">
                <a:latin typeface="Corbel" pitchFamily="34" charset="0"/>
                <a:cs typeface="Levenim MT" pitchFamily="2" charset="-79"/>
              </a:rPr>
              <a:t> patients that:</a:t>
            </a:r>
          </a:p>
          <a:p>
            <a:pPr marL="350838" indent="-350838">
              <a:lnSpc>
                <a:spcPct val="120000"/>
              </a:lnSpc>
              <a:spcBef>
                <a:spcPts val="600"/>
              </a:spcBef>
            </a:pPr>
            <a:r>
              <a:rPr lang="en-US" sz="3600" dirty="0" smtClean="0">
                <a:latin typeface="Corbel" pitchFamily="34" charset="0"/>
                <a:cs typeface="Levenim MT" pitchFamily="2" charset="-79"/>
              </a:rPr>
              <a:t>Weigh more than 115 Kg (250 lb)</a:t>
            </a:r>
          </a:p>
          <a:p>
            <a:pPr marL="350838" indent="-350838">
              <a:lnSpc>
                <a:spcPct val="120000"/>
              </a:lnSpc>
              <a:spcBef>
                <a:spcPts val="600"/>
              </a:spcBef>
            </a:pPr>
            <a:r>
              <a:rPr lang="en-US" sz="3600" dirty="0" smtClean="0">
                <a:latin typeface="Corbel" pitchFamily="34" charset="0"/>
                <a:cs typeface="Levenim MT" pitchFamily="2" charset="-79"/>
              </a:rPr>
              <a:t>Have contradictions to MRI</a:t>
            </a:r>
          </a:p>
          <a:p>
            <a:pPr marL="350838" indent="-350838">
              <a:lnSpc>
                <a:spcPct val="120000"/>
              </a:lnSpc>
              <a:spcBef>
                <a:spcPts val="600"/>
              </a:spcBef>
            </a:pPr>
            <a:r>
              <a:rPr lang="en-US" sz="3600" dirty="0" smtClean="0">
                <a:latin typeface="Corbel" pitchFamily="34" charset="0"/>
                <a:cs typeface="Levenim MT" pitchFamily="2" charset="-79"/>
              </a:rPr>
              <a:t>Uterine size more than 900 cc or 24 weeks size.</a:t>
            </a:r>
          </a:p>
          <a:p>
            <a:pPr marL="350838" indent="-350838">
              <a:lnSpc>
                <a:spcPct val="120000"/>
              </a:lnSpc>
              <a:spcBef>
                <a:spcPts val="600"/>
              </a:spcBef>
            </a:pPr>
            <a:r>
              <a:rPr lang="en-US" sz="3600" dirty="0" smtClean="0">
                <a:latin typeface="Corbel" pitchFamily="34" charset="0"/>
                <a:cs typeface="Levenim MT" pitchFamily="2" charset="-79"/>
              </a:rPr>
              <a:t>Have massive abdominal scarring</a:t>
            </a:r>
          </a:p>
          <a:p>
            <a:pPr marL="350838" indent="-350838">
              <a:lnSpc>
                <a:spcPct val="120000"/>
              </a:lnSpc>
              <a:spcBef>
                <a:spcPts val="600"/>
              </a:spcBef>
            </a:pPr>
            <a:r>
              <a:rPr lang="en-US" sz="3600" dirty="0" smtClean="0">
                <a:latin typeface="Corbel" pitchFamily="34" charset="0"/>
                <a:cs typeface="Levenim MT" pitchFamily="2" charset="-79"/>
              </a:rPr>
              <a:t>Have symptomatic </a:t>
            </a:r>
            <a:r>
              <a:rPr lang="en-US" sz="3600" dirty="0" err="1" smtClean="0">
                <a:latin typeface="Corbel" pitchFamily="34" charset="0"/>
                <a:cs typeface="Levenim MT" pitchFamily="2" charset="-79"/>
              </a:rPr>
              <a:t>pedunculated</a:t>
            </a:r>
            <a:r>
              <a:rPr lang="en-US" sz="3600" dirty="0" smtClean="0">
                <a:latin typeface="Corbel" pitchFamily="34" charset="0"/>
                <a:cs typeface="Levenim MT" pitchFamily="2" charset="-79"/>
              </a:rPr>
              <a:t> fibroids</a:t>
            </a:r>
          </a:p>
        </p:txBody>
      </p:sp>
      <p:sp>
        <p:nvSpPr>
          <p:cNvPr id="4" name="מציין מיקום של מספר שקופית 5"/>
          <p:cNvSpPr>
            <a:spLocks noGrp="1"/>
          </p:cNvSpPr>
          <p:nvPr>
            <p:ph type="sldNum" sz="quarter" idx="11"/>
          </p:nvPr>
        </p:nvSpPr>
        <p:spPr/>
        <p:txBody>
          <a:bodyPr/>
          <a:lstStyle/>
          <a:p>
            <a:fld id="{A344EE01-6BA6-4CD9-A03C-57C259171B9C}" type="slidenum">
              <a:rPr lang="x-none"/>
              <a:pPr/>
              <a:t>26</a:t>
            </a:fld>
            <a:endParaRPr lang="he-IL">
              <a:cs typeface="Miriam" pitchFamily="2" charset="-79"/>
            </a:endParaRPr>
          </a:p>
        </p:txBody>
      </p:sp>
      <p:sp>
        <p:nvSpPr>
          <p:cNvPr id="382979" name="Rectangle 3"/>
          <p:cNvSpPr>
            <a:spLocks noChangeArrowheads="1"/>
          </p:cNvSpPr>
          <p:nvPr/>
        </p:nvSpPr>
        <p:spPr bwMode="auto">
          <a:xfrm>
            <a:off x="971550" y="115888"/>
            <a:ext cx="6902450" cy="635000"/>
          </a:xfrm>
          <a:prstGeom prst="rect">
            <a:avLst/>
          </a:prstGeom>
          <a:noFill/>
          <a:ln w="9525" algn="ctr">
            <a:noFill/>
            <a:miter lim="800000"/>
            <a:headEnd/>
            <a:tailEnd/>
          </a:ln>
          <a:effectLst/>
        </p:spPr>
        <p:txBody>
          <a:bodyPr wrap="none" anchor="ctr"/>
          <a:lstStyle/>
          <a:p>
            <a:pPr algn="ctr">
              <a:lnSpc>
                <a:spcPct val="95000"/>
              </a:lnSpc>
            </a:pPr>
            <a:r>
              <a:rPr lang="en-US" sz="4400" b="1" dirty="0" smtClean="0">
                <a:solidFill>
                  <a:schemeClr val="bg1"/>
                </a:solidFill>
                <a:latin typeface="Calibri" pitchFamily="34" charset="0"/>
                <a:cs typeface="Levenim MT" pitchFamily="2" charset="-79"/>
              </a:rPr>
              <a:t>Patient </a:t>
            </a:r>
            <a:r>
              <a:rPr lang="en-US" sz="4400" b="1" dirty="0">
                <a:solidFill>
                  <a:schemeClr val="bg1"/>
                </a:solidFill>
                <a:latin typeface="Calibri" pitchFamily="34" charset="0"/>
                <a:cs typeface="Levenim MT" pitchFamily="2" charset="-79"/>
              </a:rPr>
              <a:t>Selection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
          <p:cNvSpPr>
            <a:spLocks noChangeArrowheads="1"/>
          </p:cNvSpPr>
          <p:nvPr/>
        </p:nvSpPr>
        <p:spPr bwMode="auto">
          <a:xfrm>
            <a:off x="0" y="153888"/>
            <a:ext cx="9144000" cy="47705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28600" algn="l"/>
              </a:tabLst>
            </a:pPr>
            <a:r>
              <a:rPr lang="en-US" altLang="ko-KR" sz="3200" b="1" dirty="0" smtClean="0">
                <a:solidFill>
                  <a:schemeClr val="bg1"/>
                </a:solidFill>
                <a:cs typeface="Arial" pitchFamily="34" charset="0"/>
              </a:rPr>
              <a:t>S</a:t>
            </a:r>
            <a:r>
              <a:rPr kumimoji="0" lang="en-US" altLang="ko-KR" sz="3200" b="1" i="0" u="none" strike="noStrike" cap="none" normalizeH="0" baseline="0" dirty="0" smtClean="0">
                <a:ln>
                  <a:noFill/>
                </a:ln>
                <a:solidFill>
                  <a:schemeClr val="bg1"/>
                </a:solidFill>
                <a:effectLst/>
                <a:cs typeface="Arial" pitchFamily="34" charset="0"/>
              </a:rPr>
              <a:t>election criteria for fibroids</a:t>
            </a:r>
            <a:endParaRPr kumimoji="0" lang="en-US" altLang="ko-KR" sz="2800" b="1" i="0" u="none" strike="noStrike" cap="none" normalizeH="0" baseline="0" dirty="0" smtClean="0">
              <a:ln>
                <a:noFill/>
              </a:ln>
              <a:solidFill>
                <a:schemeClr val="bg1"/>
              </a:solidFill>
              <a:effectLst/>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228600" algn="l"/>
              </a:tabLst>
            </a:pPr>
            <a:endParaRPr kumimoji="0" lang="en-US" altLang="ko-KR" sz="2800" b="0" i="0" u="none" strike="noStrike" cap="none" normalizeH="0" baseline="0" dirty="0" smtClean="0">
              <a:ln>
                <a:noFill/>
              </a:ln>
              <a:solidFill>
                <a:schemeClr val="bg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tab pos="228600" algn="l"/>
              </a:tabLst>
            </a:pPr>
            <a:endParaRPr kumimoji="0" lang="en-US" altLang="ko-KR" sz="2400" b="0" i="0" u="none" strike="noStrike" cap="none" normalizeH="0" baseline="0" dirty="0" smtClean="0">
              <a:ln>
                <a:noFill/>
              </a:ln>
              <a:effectLst/>
              <a:cs typeface="Arial" pitchFamily="34" charset="0"/>
            </a:endParaRPr>
          </a:p>
          <a:p>
            <a:pPr lvl="1" eaLnBrk="0" hangingPunct="0">
              <a:buFont typeface="Wingdings" charset="2"/>
              <a:buChar char="§"/>
              <a:tabLst>
                <a:tab pos="228600" algn="l"/>
              </a:tabLst>
            </a:pPr>
            <a:r>
              <a:rPr kumimoji="0" lang="en-US" altLang="ko-KR" sz="2800" b="0" i="0" u="none" strike="noStrike" cap="none" normalizeH="0" baseline="0" dirty="0" smtClean="0">
                <a:ln>
                  <a:noFill/>
                </a:ln>
                <a:effectLst/>
                <a:ea typeface="Batang" pitchFamily="18" charset="-127"/>
                <a:cs typeface="Calibri" pitchFamily="34" charset="0"/>
              </a:rPr>
              <a:t>   Fibroid(s) should be device accessible</a:t>
            </a:r>
          </a:p>
          <a:p>
            <a:pPr lvl="1" eaLnBrk="0" hangingPunct="0">
              <a:buFont typeface="Wingdings" charset="2"/>
              <a:buChar char="§"/>
              <a:tabLst>
                <a:tab pos="228600" algn="l"/>
              </a:tabLst>
            </a:pPr>
            <a:endParaRPr kumimoji="0" lang="en-US" altLang="ko-KR" sz="2800" b="0" i="0" u="none" strike="noStrike" cap="none" normalizeH="0" baseline="0" dirty="0" smtClean="0">
              <a:ln>
                <a:noFill/>
              </a:ln>
              <a:effectLst/>
              <a:cs typeface="Arial" pitchFamily="34" charset="0"/>
            </a:endParaRPr>
          </a:p>
          <a:p>
            <a:pPr lvl="1" eaLnBrk="0" hangingPunct="0">
              <a:buFont typeface="Wingdings" charset="2"/>
              <a:buChar char="§"/>
              <a:tabLst>
                <a:tab pos="228600" algn="l"/>
              </a:tabLst>
            </a:pPr>
            <a:r>
              <a:rPr kumimoji="0" lang="en-US" altLang="ko-KR" sz="2800" b="0" i="0" u="none" strike="noStrike" cap="none" normalizeH="0" baseline="0" dirty="0" smtClean="0">
                <a:ln>
                  <a:noFill/>
                </a:ln>
                <a:effectLst/>
                <a:ea typeface="Batang" pitchFamily="18" charset="-127"/>
                <a:cs typeface="Calibri" pitchFamily="34" charset="0"/>
              </a:rPr>
              <a:t>   Fibroid(s) should enhance on MR contrast 	imaging </a:t>
            </a:r>
          </a:p>
          <a:p>
            <a:pPr lvl="1" eaLnBrk="0" hangingPunct="0">
              <a:buFont typeface="Wingdings" charset="2"/>
              <a:buChar char="§"/>
              <a:tabLst>
                <a:tab pos="228600" algn="l"/>
              </a:tabLst>
            </a:pPr>
            <a:endParaRPr kumimoji="0" lang="en-US" altLang="ko-KR" sz="2800" b="0" i="0" u="none" strike="noStrike" cap="none" normalizeH="0" baseline="0" dirty="0" smtClean="0">
              <a:ln>
                <a:noFill/>
              </a:ln>
              <a:effectLst/>
              <a:cs typeface="Arial" pitchFamily="34" charset="0"/>
            </a:endParaRPr>
          </a:p>
          <a:p>
            <a:pPr lvl="1" eaLnBrk="0" hangingPunct="0">
              <a:buFont typeface="Wingdings" charset="2"/>
              <a:buChar char="§"/>
              <a:tabLst>
                <a:tab pos="228600" algn="l"/>
              </a:tabLst>
            </a:pPr>
            <a:r>
              <a:rPr kumimoji="0" lang="en-US" altLang="ko-KR" sz="2800" b="0" i="0" u="none" strike="noStrike" cap="none" normalizeH="0" baseline="0" dirty="0" smtClean="0">
                <a:ln>
                  <a:noFill/>
                </a:ln>
                <a:effectLst/>
                <a:ea typeface="Batang" pitchFamily="18" charset="-127"/>
                <a:cs typeface="Calibri" pitchFamily="34" charset="0"/>
              </a:rPr>
              <a:t>   Fibroid(s) envelope should not be 	significantly</a:t>
            </a:r>
            <a:r>
              <a:rPr kumimoji="0" lang="en-US" altLang="ko-KR" sz="2800" b="0" i="0" u="none" strike="noStrike" cap="none" normalizeH="0" dirty="0" smtClean="0">
                <a:ln>
                  <a:noFill/>
                </a:ln>
                <a:effectLst/>
                <a:ea typeface="Batang" pitchFamily="18" charset="-127"/>
                <a:cs typeface="Calibri" pitchFamily="34" charset="0"/>
              </a:rPr>
              <a:t> calcified</a:t>
            </a:r>
            <a:endParaRPr kumimoji="0" lang="en-US" altLang="ko-KR" sz="2800" b="0" i="0" u="none" strike="noStrike" cap="none" normalizeH="0" dirty="0" smtClean="0">
              <a:ln>
                <a:noFill/>
              </a:ln>
              <a:solidFill>
                <a:schemeClr val="bg1"/>
              </a:solidFill>
              <a:effectLst/>
              <a:ea typeface="Batang" pitchFamily="18" charset="-127"/>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Ø"/>
              <a:tabLst>
                <a:tab pos="228600" algn="l"/>
              </a:tabLst>
            </a:pPr>
            <a:endParaRPr kumimoji="0" lang="en-US" altLang="ko-KR" sz="2400" b="0" i="0" u="none" strike="noStrike" cap="none" normalizeH="0" baseline="0" dirty="0" smtClean="0">
              <a:ln>
                <a:noFill/>
              </a:ln>
              <a:solidFill>
                <a:schemeClr val="bg1"/>
              </a:solidFill>
              <a:effectLst/>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p:cNvPicPr>
            <a:picLocks noChangeAspect="1" noChangeArrowheads="1"/>
          </p:cNvPicPr>
          <p:nvPr/>
        </p:nvPicPr>
        <p:blipFill>
          <a:blip r:embed="rId3" cstate="print"/>
          <a:srcRect l="52128"/>
          <a:stretch>
            <a:fillRect/>
          </a:stretch>
        </p:blipFill>
        <p:spPr bwMode="auto">
          <a:xfrm>
            <a:off x="4800600" y="2743200"/>
            <a:ext cx="3657600" cy="3820160"/>
          </a:xfrm>
          <a:prstGeom prst="rect">
            <a:avLst/>
          </a:prstGeom>
          <a:noFill/>
          <a:ln w="9525">
            <a:noFill/>
            <a:miter lim="800000"/>
            <a:headEnd/>
            <a:tailEnd/>
          </a:ln>
        </p:spPr>
      </p:pic>
      <p:sp>
        <p:nvSpPr>
          <p:cNvPr id="10" name="Slide Number Placeholder 3"/>
          <p:cNvSpPr>
            <a:spLocks noGrp="1"/>
          </p:cNvSpPr>
          <p:nvPr>
            <p:ph type="sldNum" sz="quarter" idx="4294967295"/>
          </p:nvPr>
        </p:nvSpPr>
        <p:spPr>
          <a:xfrm>
            <a:off x="8647272" y="6407944"/>
            <a:ext cx="365760" cy="365125"/>
          </a:xfrm>
          <a:prstGeom prst="rect">
            <a:avLst/>
          </a:prstGeom>
        </p:spPr>
        <p:txBody>
          <a:bodyPr/>
          <a:lstStyle/>
          <a:p>
            <a:fld id="{8A49FDBA-EA7B-48AE-AADA-FBE2F026EB91}" type="slidenum">
              <a:rPr lang="he-IL"/>
              <a:pPr/>
              <a:t>28</a:t>
            </a:fld>
            <a:endParaRPr lang="en-US" dirty="0"/>
          </a:p>
        </p:txBody>
      </p:sp>
      <p:sp>
        <p:nvSpPr>
          <p:cNvPr id="34818" name="Rectangle 2"/>
          <p:cNvSpPr>
            <a:spLocks noGrp="1" noChangeArrowheads="1"/>
          </p:cNvSpPr>
          <p:nvPr>
            <p:ph type="title" idx="4294967295"/>
          </p:nvPr>
        </p:nvSpPr>
        <p:spPr>
          <a:xfrm>
            <a:off x="0" y="0"/>
            <a:ext cx="8896350" cy="914400"/>
          </a:xfrm>
        </p:spPr>
        <p:txBody>
          <a:bodyPr>
            <a:noAutofit/>
          </a:bodyPr>
          <a:lstStyle/>
          <a:p>
            <a:r>
              <a:rPr lang="en-US" sz="3200" dirty="0" smtClean="0">
                <a:solidFill>
                  <a:schemeClr val="bg1"/>
                </a:solidFill>
                <a:effectLst/>
              </a:rPr>
              <a:t>		Predictive factors</a:t>
            </a:r>
            <a:endParaRPr lang="en-US" sz="3200" dirty="0">
              <a:solidFill>
                <a:schemeClr val="bg1"/>
              </a:solidFill>
              <a:effectLst/>
            </a:endParaRPr>
          </a:p>
        </p:txBody>
      </p:sp>
      <p:sp>
        <p:nvSpPr>
          <p:cNvPr id="34819" name="Rectangle 3"/>
          <p:cNvSpPr>
            <a:spLocks noGrp="1" noChangeArrowheads="1"/>
          </p:cNvSpPr>
          <p:nvPr>
            <p:ph type="body" idx="4294967295"/>
          </p:nvPr>
        </p:nvSpPr>
        <p:spPr>
          <a:xfrm>
            <a:off x="228600" y="990600"/>
            <a:ext cx="8215312" cy="1447800"/>
          </a:xfrm>
        </p:spPr>
        <p:txBody>
          <a:bodyPr>
            <a:noAutofit/>
          </a:bodyPr>
          <a:lstStyle/>
          <a:p>
            <a:r>
              <a:rPr lang="en-US" sz="2400" dirty="0">
                <a:cs typeface="Arial" pitchFamily="34" charset="0"/>
              </a:rPr>
              <a:t>Most important predicting factor for treatment durability is immediate post-treatment </a:t>
            </a:r>
            <a:r>
              <a:rPr lang="en-US" sz="2400" dirty="0">
                <a:solidFill>
                  <a:srgbClr val="FF0000"/>
                </a:solidFill>
                <a:cs typeface="Arial" pitchFamily="34" charset="0"/>
              </a:rPr>
              <a:t>non-perfused volume (NPV</a:t>
            </a:r>
            <a:r>
              <a:rPr lang="en-US" sz="2400" dirty="0" smtClean="0">
                <a:solidFill>
                  <a:srgbClr val="FF0000"/>
                </a:solidFill>
                <a:cs typeface="Arial" pitchFamily="34" charset="0"/>
              </a:rPr>
              <a:t>) </a:t>
            </a:r>
            <a:r>
              <a:rPr lang="en-US" sz="2400" dirty="0" smtClean="0">
                <a:cs typeface="Arial" pitchFamily="34" charset="0"/>
              </a:rPr>
              <a:t>and </a:t>
            </a:r>
            <a:r>
              <a:rPr lang="en-US" sz="2400" dirty="0" smtClean="0">
                <a:solidFill>
                  <a:srgbClr val="FF0000"/>
                </a:solidFill>
                <a:cs typeface="Arial" pitchFamily="34" charset="0"/>
              </a:rPr>
              <a:t>symptom severity scoring (SSS)</a:t>
            </a:r>
          </a:p>
          <a:p>
            <a:endParaRPr lang="en-US" sz="1800" dirty="0">
              <a:solidFill>
                <a:srgbClr val="FFFF00"/>
              </a:solidFill>
              <a:cs typeface="Arial" pitchFamily="34" charset="0"/>
            </a:endParaRPr>
          </a:p>
        </p:txBody>
      </p:sp>
      <p:sp>
        <p:nvSpPr>
          <p:cNvPr id="34823" name="Text Box 7"/>
          <p:cNvSpPr txBox="1">
            <a:spLocks noChangeArrowheads="1"/>
          </p:cNvSpPr>
          <p:nvPr/>
        </p:nvSpPr>
        <p:spPr bwMode="auto">
          <a:xfrm>
            <a:off x="6981626" y="3699743"/>
            <a:ext cx="1324174" cy="410729"/>
          </a:xfrm>
          <a:prstGeom prst="rect">
            <a:avLst/>
          </a:prstGeom>
          <a:noFill/>
          <a:ln w="9525">
            <a:noFill/>
            <a:miter lim="800000"/>
            <a:headEnd/>
            <a:tailEnd/>
          </a:ln>
        </p:spPr>
        <p:txBody>
          <a:bodyPr>
            <a:spAutoFit/>
          </a:bodyPr>
          <a:lstStyle/>
          <a:p>
            <a:pPr algn="l" rtl="0">
              <a:spcBef>
                <a:spcPct val="50000"/>
              </a:spcBef>
            </a:pPr>
            <a:r>
              <a:rPr lang="en-US" dirty="0">
                <a:solidFill>
                  <a:schemeClr val="bg1"/>
                </a:solidFill>
              </a:rPr>
              <a:t>NPV</a:t>
            </a:r>
          </a:p>
        </p:txBody>
      </p:sp>
      <p:sp>
        <p:nvSpPr>
          <p:cNvPr id="160776" name="Text Box 8"/>
          <p:cNvSpPr txBox="1">
            <a:spLocks noChangeArrowheads="1"/>
          </p:cNvSpPr>
          <p:nvPr/>
        </p:nvSpPr>
        <p:spPr bwMode="auto">
          <a:xfrm>
            <a:off x="5181600" y="2438400"/>
            <a:ext cx="2148840" cy="410729"/>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rtl="0">
              <a:spcBef>
                <a:spcPct val="50000"/>
              </a:spcBef>
              <a:defRPr/>
            </a:pPr>
            <a:r>
              <a:rPr lang="en-US" i="1" dirty="0">
                <a:solidFill>
                  <a:schemeClr val="bg1"/>
                </a:solidFill>
                <a:latin typeface="Arial" charset="0"/>
                <a:cs typeface="Arial" charset="0"/>
              </a:rPr>
              <a:t>Enhanced T1w</a:t>
            </a:r>
          </a:p>
        </p:txBody>
      </p:sp>
      <p:pic>
        <p:nvPicPr>
          <p:cNvPr id="12" name="Picture 6"/>
          <p:cNvPicPr>
            <a:picLocks noChangeAspect="1" noChangeArrowheads="1"/>
          </p:cNvPicPr>
          <p:nvPr/>
        </p:nvPicPr>
        <p:blipFill>
          <a:blip r:embed="rId3" cstate="print"/>
          <a:srcRect l="934" r="54248" b="13707"/>
          <a:stretch>
            <a:fillRect/>
          </a:stretch>
        </p:blipFill>
        <p:spPr bwMode="auto">
          <a:xfrm>
            <a:off x="914400" y="2743200"/>
            <a:ext cx="3657600" cy="38094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914400"/>
            <a:ext cx="8382000" cy="954107"/>
          </a:xfrm>
          <a:prstGeom prst="rect">
            <a:avLst/>
          </a:prstGeom>
        </p:spPr>
        <p:txBody>
          <a:bodyPr wrap="square">
            <a:spAutoFit/>
          </a:bodyPr>
          <a:lstStyle/>
          <a:p>
            <a:r>
              <a:rPr lang="en-US" sz="2800" b="1" dirty="0" smtClean="0"/>
              <a:t>Uterine </a:t>
            </a:r>
            <a:r>
              <a:rPr lang="en-US" sz="2800" b="1" dirty="0" err="1" smtClean="0"/>
              <a:t>Leiomyomas</a:t>
            </a:r>
            <a:r>
              <a:rPr lang="en-US" sz="2800" b="1" dirty="0" smtClean="0"/>
              <a:t>: Review of a 12-month Outcome of 130 Clinical Patients</a:t>
            </a:r>
            <a:endParaRPr lang="en-US" sz="2800" b="1" dirty="0"/>
          </a:p>
        </p:txBody>
      </p:sp>
      <p:sp>
        <p:nvSpPr>
          <p:cNvPr id="3" name="Rectangle 2"/>
          <p:cNvSpPr/>
          <p:nvPr/>
        </p:nvSpPr>
        <p:spPr>
          <a:xfrm>
            <a:off x="0" y="5791200"/>
            <a:ext cx="8534400" cy="677108"/>
          </a:xfrm>
          <a:prstGeom prst="rect">
            <a:avLst/>
          </a:prstGeom>
        </p:spPr>
        <p:txBody>
          <a:bodyPr wrap="square">
            <a:spAutoFit/>
          </a:bodyPr>
          <a:lstStyle/>
          <a:p>
            <a:r>
              <a:rPr lang="en-US" b="1" dirty="0" err="1" smtClean="0"/>
              <a:t>Gorny</a:t>
            </a:r>
            <a:r>
              <a:rPr lang="en-US" b="1" dirty="0" smtClean="0"/>
              <a:t> KR‚ </a:t>
            </a:r>
            <a:r>
              <a:rPr lang="en-US" b="1" dirty="0" err="1" smtClean="0"/>
              <a:t>Woodrum</a:t>
            </a:r>
            <a:r>
              <a:rPr lang="en-US" b="1" dirty="0" smtClean="0"/>
              <a:t> DA‚ Brown DL‚ </a:t>
            </a:r>
            <a:r>
              <a:rPr lang="en-US" b="1" dirty="0" err="1" smtClean="0"/>
              <a:t>Henrichsen</a:t>
            </a:r>
            <a:r>
              <a:rPr lang="en-US" b="1" dirty="0" smtClean="0"/>
              <a:t> TL‚ Weaver AL‚ </a:t>
            </a:r>
            <a:r>
              <a:rPr lang="en-US" b="1" dirty="0" err="1" smtClean="0"/>
              <a:t>Amrami</a:t>
            </a:r>
            <a:r>
              <a:rPr lang="en-US" b="1" dirty="0" smtClean="0"/>
              <a:t> KK‚ </a:t>
            </a:r>
            <a:r>
              <a:rPr lang="en-US" b="1" dirty="0" err="1" smtClean="0"/>
              <a:t>Hangiandreou</a:t>
            </a:r>
            <a:r>
              <a:rPr lang="en-US" b="1" dirty="0" smtClean="0"/>
              <a:t> NJ‚ Edmonson HA‚ </a:t>
            </a:r>
            <a:r>
              <a:rPr lang="en-US" b="1" dirty="0" err="1" smtClean="0"/>
              <a:t>Bouwsma</a:t>
            </a:r>
            <a:r>
              <a:rPr lang="en-US" b="1" dirty="0" smtClean="0"/>
              <a:t> EV‚ Stewart EA‚ </a:t>
            </a:r>
            <a:r>
              <a:rPr lang="en-US" b="1" dirty="0" err="1" smtClean="0"/>
              <a:t>Gostout</a:t>
            </a:r>
            <a:r>
              <a:rPr lang="en-US" b="1" dirty="0" smtClean="0"/>
              <a:t> BS‚ </a:t>
            </a:r>
            <a:r>
              <a:rPr lang="en-US" b="1" dirty="0" err="1" smtClean="0"/>
              <a:t>Ehman</a:t>
            </a:r>
            <a:r>
              <a:rPr lang="en-US" b="1" dirty="0" smtClean="0"/>
              <a:t> DA‚ </a:t>
            </a:r>
            <a:r>
              <a:rPr lang="en-US" b="1" dirty="0" err="1" smtClean="0"/>
              <a:t>Hesley</a:t>
            </a:r>
            <a:r>
              <a:rPr lang="en-US" b="1" dirty="0" smtClean="0"/>
              <a:t> GK. </a:t>
            </a:r>
          </a:p>
          <a:p>
            <a:r>
              <a:rPr lang="en-US" sz="1400" b="1" dirty="0" smtClean="0"/>
              <a:t>May 2011, J </a:t>
            </a:r>
            <a:r>
              <a:rPr lang="en-US" sz="1400" b="1" dirty="0" err="1" smtClean="0"/>
              <a:t>VascIntervRadiol</a:t>
            </a:r>
            <a:r>
              <a:rPr lang="en-US" sz="1400" b="1" dirty="0" smtClean="0"/>
              <a:t>.</a:t>
            </a:r>
            <a:endParaRPr lang="en-US" sz="1400" b="1" dirty="0"/>
          </a:p>
        </p:txBody>
      </p:sp>
      <p:sp>
        <p:nvSpPr>
          <p:cNvPr id="4" name="Rectangle 3"/>
          <p:cNvSpPr/>
          <p:nvPr/>
        </p:nvSpPr>
        <p:spPr>
          <a:xfrm>
            <a:off x="457200" y="2286000"/>
            <a:ext cx="8153400" cy="2308324"/>
          </a:xfrm>
          <a:prstGeom prst="rect">
            <a:avLst/>
          </a:prstGeom>
        </p:spPr>
        <p:txBody>
          <a:bodyPr wrap="square">
            <a:spAutoFit/>
          </a:bodyPr>
          <a:lstStyle/>
          <a:p>
            <a:pPr>
              <a:buFont typeface="Arial"/>
              <a:buChar char="•"/>
            </a:pPr>
            <a:r>
              <a:rPr lang="en-US" sz="2400" dirty="0" smtClean="0">
                <a:cs typeface="Arial" pitchFamily="34" charset="0"/>
              </a:rPr>
              <a:t>150 patients treated </a:t>
            </a:r>
          </a:p>
          <a:p>
            <a:pPr>
              <a:buFont typeface="Arial"/>
              <a:buChar char="•"/>
            </a:pPr>
            <a:r>
              <a:rPr lang="en-US" sz="2400" dirty="0" smtClean="0">
                <a:cs typeface="Arial" pitchFamily="34" charset="0"/>
              </a:rPr>
              <a:t>130 completed 12 month follow-up</a:t>
            </a:r>
          </a:p>
          <a:p>
            <a:pPr>
              <a:buFont typeface="Arial"/>
              <a:buChar char="•"/>
            </a:pPr>
            <a:r>
              <a:rPr lang="en-US" sz="2400" dirty="0" smtClean="0">
                <a:cs typeface="Arial" pitchFamily="34" charset="0"/>
              </a:rPr>
              <a:t>Mean tumor load 350 cm3 ( range 18-1845 cm3) </a:t>
            </a:r>
            <a:br>
              <a:rPr lang="en-US" sz="2400" dirty="0" smtClean="0">
                <a:cs typeface="Arial" pitchFamily="34" charset="0"/>
              </a:rPr>
            </a:br>
            <a:endParaRPr lang="en-US" sz="2400" b="1" dirty="0" smtClean="0">
              <a:cs typeface="Arial" pitchFamily="34" charset="0"/>
            </a:endParaRPr>
          </a:p>
          <a:p>
            <a:r>
              <a:rPr lang="en-US" sz="2400" dirty="0" smtClean="0">
                <a:cs typeface="Arial" pitchFamily="34" charset="0"/>
              </a:rPr>
              <a:t>Symptom relief: 85.7%, 92.9%, 87.6% at 3, 6, and 12 months</a:t>
            </a:r>
            <a:endParaRPr lang="en-US" sz="2400" b="1" dirty="0">
              <a:cs typeface="Arial" pitchFamily="34" charset="0"/>
            </a:endParaRPr>
          </a:p>
        </p:txBody>
      </p:sp>
      <p:sp>
        <p:nvSpPr>
          <p:cNvPr id="5" name="TextBox 4"/>
          <p:cNvSpPr txBox="1"/>
          <p:nvPr/>
        </p:nvSpPr>
        <p:spPr>
          <a:xfrm>
            <a:off x="2286000" y="152400"/>
            <a:ext cx="3077886" cy="584776"/>
          </a:xfrm>
          <a:prstGeom prst="rect">
            <a:avLst/>
          </a:prstGeom>
          <a:noFill/>
        </p:spPr>
        <p:txBody>
          <a:bodyPr wrap="none" rtlCol="0">
            <a:spAutoFit/>
          </a:bodyPr>
          <a:lstStyle/>
          <a:p>
            <a:r>
              <a:rPr lang="en-US" sz="3200" b="1" dirty="0" smtClean="0">
                <a:solidFill>
                  <a:schemeClr val="bg1"/>
                </a:solidFill>
              </a:rPr>
              <a:t>Case studies </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0" y="0"/>
            <a:ext cx="7772400" cy="915361"/>
          </a:xfrm>
        </p:spPr>
        <p:txBody>
          <a:bodyPr/>
          <a:lstStyle/>
          <a:p>
            <a:r>
              <a:rPr lang="en-US" sz="3200" dirty="0" smtClean="0"/>
              <a:t>M</a:t>
            </a:r>
            <a:r>
              <a:rPr lang="en-US" sz="3200" dirty="0" smtClean="0">
                <a:solidFill>
                  <a:schemeClr val="bg1"/>
                </a:solidFill>
              </a:rPr>
              <a:t>anagement modalities</a:t>
            </a:r>
            <a:endParaRPr lang="en-US" sz="3200" dirty="0">
              <a:solidFill>
                <a:schemeClr val="bg1"/>
              </a:solidFill>
            </a:endParaRPr>
          </a:p>
        </p:txBody>
      </p:sp>
      <p:sp>
        <p:nvSpPr>
          <p:cNvPr id="2" name="Content Placeholder 1"/>
          <p:cNvSpPr>
            <a:spLocks noGrp="1"/>
          </p:cNvSpPr>
          <p:nvPr>
            <p:ph type="subTitle" idx="1"/>
          </p:nvPr>
        </p:nvSpPr>
        <p:spPr>
          <a:xfrm>
            <a:off x="381000" y="914400"/>
            <a:ext cx="8458200" cy="4876800"/>
          </a:xfrm>
        </p:spPr>
        <p:txBody>
          <a:bodyPr>
            <a:noAutofit/>
          </a:bodyPr>
          <a:lstStyle/>
          <a:p>
            <a:pPr algn="just"/>
            <a:r>
              <a:rPr lang="en-US" sz="3200" b="1" dirty="0" smtClean="0"/>
              <a:t> Currently available strategies</a:t>
            </a:r>
            <a:endParaRPr lang="en-US" sz="2800" dirty="0" smtClean="0"/>
          </a:p>
          <a:p>
            <a:pPr lvl="2" algn="just">
              <a:buFont typeface="Arial" pitchFamily="34" charset="0"/>
              <a:buChar char="•"/>
            </a:pPr>
            <a:r>
              <a:rPr lang="en-US" sz="2800" dirty="0" smtClean="0"/>
              <a:t> Medical management</a:t>
            </a:r>
          </a:p>
          <a:p>
            <a:pPr lvl="2" algn="just">
              <a:buFont typeface="Arial" pitchFamily="34" charset="0"/>
              <a:buChar char="•"/>
            </a:pPr>
            <a:endParaRPr lang="en-US" sz="2800" dirty="0" smtClean="0"/>
          </a:p>
          <a:p>
            <a:pPr lvl="2" algn="just">
              <a:buFont typeface="Arial" pitchFamily="34" charset="0"/>
              <a:buChar char="•"/>
            </a:pPr>
            <a:r>
              <a:rPr lang="en-US" sz="2800" dirty="0" smtClean="0"/>
              <a:t> Surgical management </a:t>
            </a:r>
          </a:p>
          <a:p>
            <a:pPr lvl="4" algn="just">
              <a:buFont typeface="Arial"/>
              <a:buChar char="•"/>
            </a:pPr>
            <a:r>
              <a:rPr lang="en-US" sz="2800" dirty="0" err="1" smtClean="0"/>
              <a:t>Myomectomy</a:t>
            </a:r>
            <a:endParaRPr lang="en-US" sz="2800" dirty="0" smtClean="0"/>
          </a:p>
          <a:p>
            <a:pPr lvl="4" algn="just">
              <a:buFont typeface="Arial"/>
              <a:buChar char="•"/>
            </a:pPr>
            <a:r>
              <a:rPr lang="en-US" sz="2800" dirty="0" smtClean="0"/>
              <a:t> Hysterectomy</a:t>
            </a:r>
          </a:p>
          <a:p>
            <a:pPr lvl="4" algn="just">
              <a:buFont typeface="Arial"/>
              <a:buChar char="•"/>
            </a:pPr>
            <a:endParaRPr lang="en-US" sz="2800" dirty="0" smtClean="0"/>
          </a:p>
          <a:p>
            <a:pPr lvl="2" algn="just">
              <a:buFont typeface="Arial"/>
              <a:buChar char="•"/>
            </a:pPr>
            <a:r>
              <a:rPr lang="en-US" sz="2800" dirty="0" smtClean="0">
                <a:solidFill>
                  <a:schemeClr val="tx1"/>
                </a:solidFill>
              </a:rPr>
              <a:t>Uterine artery </a:t>
            </a:r>
            <a:r>
              <a:rPr lang="en-US" sz="2800" dirty="0" err="1" smtClean="0">
                <a:solidFill>
                  <a:schemeClr val="tx1"/>
                </a:solidFill>
              </a:rPr>
              <a:t>embolisation</a:t>
            </a:r>
            <a:endParaRPr lang="en-US" sz="3600" dirty="0" smtClean="0">
              <a:solidFill>
                <a:srgbClr val="FFC000"/>
              </a:solidFill>
            </a:endParaRPr>
          </a:p>
          <a:p>
            <a:pPr algn="just">
              <a:buFont typeface="Arial" pitchFamily="34" charset="0"/>
              <a:buChar char="•"/>
            </a:pPr>
            <a:endParaRPr lang="en-US" sz="3600" dirty="0" smtClean="0">
              <a:solidFill>
                <a:srgbClr val="FFC000"/>
              </a:solidFill>
            </a:endParaRPr>
          </a:p>
          <a:p>
            <a:pPr algn="just">
              <a:buFont typeface="Arial" pitchFamily="34" charset="0"/>
              <a:buChar char="•"/>
            </a:pPr>
            <a:endParaRPr lang="en-US" sz="3600" dirty="0">
              <a:solidFill>
                <a:srgbClr val="FFC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
          <p:cNvSpPr>
            <a:spLocks noChangeArrowheads="1"/>
          </p:cNvSpPr>
          <p:nvPr/>
        </p:nvSpPr>
        <p:spPr bwMode="auto">
          <a:xfrm>
            <a:off x="228600" y="838200"/>
            <a:ext cx="6858000" cy="861774"/>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effectLst/>
                <a:cs typeface="Arial" pitchFamily="34" charset="0"/>
              </a:rPr>
              <a:t>Treatment for Symptomatic Uterine </a:t>
            </a:r>
            <a:r>
              <a:rPr kumimoji="0" lang="en-US" sz="2800" b="1" i="0" u="none" strike="noStrike" cap="none" normalizeH="0" baseline="0" dirty="0" err="1" smtClean="0">
                <a:ln>
                  <a:noFill/>
                </a:ln>
                <a:effectLst/>
                <a:cs typeface="Arial" pitchFamily="34" charset="0"/>
              </a:rPr>
              <a:t>Leiomyomata</a:t>
            </a:r>
            <a:endParaRPr kumimoji="0" lang="en-US" sz="2800" b="1" i="0" u="none" strike="noStrike" cap="none" normalizeH="0" baseline="0" dirty="0" smtClean="0">
              <a:ln>
                <a:noFill/>
              </a:ln>
              <a:effectLst/>
              <a:cs typeface="Arial" pitchFamily="34" charset="0"/>
            </a:endParaRPr>
          </a:p>
        </p:txBody>
      </p:sp>
      <p:sp>
        <p:nvSpPr>
          <p:cNvPr id="5" name="Rectangle 4"/>
          <p:cNvSpPr/>
          <p:nvPr/>
        </p:nvSpPr>
        <p:spPr>
          <a:xfrm>
            <a:off x="304800" y="2052459"/>
            <a:ext cx="8839200" cy="3662541"/>
          </a:xfrm>
          <a:prstGeom prst="rect">
            <a:avLst/>
          </a:prstGeom>
        </p:spPr>
        <p:txBody>
          <a:bodyPr wrap="square">
            <a:spAutoFit/>
          </a:bodyPr>
          <a:lstStyle/>
          <a:p>
            <a:pPr>
              <a:buFont typeface="Arial"/>
              <a:buChar char="•"/>
            </a:pPr>
            <a:endParaRPr lang="en-US" sz="2000" dirty="0" smtClean="0">
              <a:cs typeface="Arial" pitchFamily="34" charset="0"/>
            </a:endParaRPr>
          </a:p>
          <a:p>
            <a:pPr>
              <a:buFont typeface="Arial"/>
              <a:buChar char="•"/>
            </a:pPr>
            <a:r>
              <a:rPr lang="en-US" sz="2000" dirty="0" smtClean="0">
                <a:cs typeface="Arial" pitchFamily="34" charset="0"/>
              </a:rPr>
              <a:t>Fifty-one </a:t>
            </a:r>
            <a:r>
              <a:rPr lang="en-US" sz="2000" dirty="0" err="1" smtClean="0">
                <a:cs typeface="Arial" pitchFamily="34" charset="0"/>
              </a:rPr>
              <a:t>leiomyomata</a:t>
            </a:r>
            <a:r>
              <a:rPr lang="en-US" sz="2000" dirty="0" smtClean="0">
                <a:cs typeface="Arial" pitchFamily="34" charset="0"/>
              </a:rPr>
              <a:t> in 40 patients were treated</a:t>
            </a:r>
          </a:p>
          <a:p>
            <a:pPr>
              <a:buFont typeface="Arial"/>
              <a:buChar char="•"/>
            </a:pPr>
            <a:r>
              <a:rPr lang="en-US" sz="2000" dirty="0" smtClean="0">
                <a:cs typeface="Arial" pitchFamily="34" charset="0"/>
              </a:rPr>
              <a:t>The mean baseline volume of treated </a:t>
            </a:r>
            <a:r>
              <a:rPr lang="en-US" sz="2000" dirty="0" err="1" smtClean="0">
                <a:cs typeface="Arial" pitchFamily="34" charset="0"/>
              </a:rPr>
              <a:t>leiomyomata</a:t>
            </a:r>
            <a:r>
              <a:rPr lang="en-US" sz="2000" dirty="0" smtClean="0">
                <a:cs typeface="Arial" pitchFamily="34" charset="0"/>
              </a:rPr>
              <a:t> was 336.9 cm</a:t>
            </a:r>
            <a:r>
              <a:rPr lang="en-US" sz="2000" baseline="30000" dirty="0" smtClean="0">
                <a:cs typeface="Arial" pitchFamily="34" charset="0"/>
              </a:rPr>
              <a:t>3</a:t>
            </a:r>
            <a:endParaRPr lang="en-US" sz="2000" dirty="0" smtClean="0">
              <a:cs typeface="Arial" pitchFamily="34" charset="0"/>
            </a:endParaRPr>
          </a:p>
          <a:p>
            <a:pPr>
              <a:buFont typeface="Arial"/>
              <a:buChar char="•"/>
            </a:pPr>
            <a:r>
              <a:rPr lang="en-US" sz="2000" dirty="0" smtClean="0">
                <a:cs typeface="Arial" pitchFamily="34" charset="0"/>
              </a:rPr>
              <a:t>The mean improvement scores for transformed SSS was 47.8 (</a:t>
            </a:r>
            <a:r>
              <a:rPr lang="en-US" sz="2000" i="1" dirty="0" smtClean="0">
                <a:cs typeface="Arial" pitchFamily="34" charset="0"/>
              </a:rPr>
              <a:t>P</a:t>
            </a:r>
            <a:r>
              <a:rPr lang="en-US" sz="2000" dirty="0" smtClean="0">
                <a:cs typeface="Arial" pitchFamily="34" charset="0"/>
              </a:rPr>
              <a:t>&lt; .001) at 3 years </a:t>
            </a:r>
          </a:p>
          <a:p>
            <a:pPr>
              <a:buFont typeface="Arial"/>
              <a:buChar char="•"/>
            </a:pPr>
            <a:r>
              <a:rPr lang="en-US" sz="2000" dirty="0" smtClean="0">
                <a:cs typeface="Arial" pitchFamily="34" charset="0"/>
              </a:rPr>
              <a:t>There were no long-term complications</a:t>
            </a:r>
          </a:p>
          <a:p>
            <a:endParaRPr lang="en-US" sz="2000" dirty="0" smtClean="0">
              <a:cs typeface="Arial" pitchFamily="34" charset="0"/>
            </a:endParaRPr>
          </a:p>
          <a:p>
            <a:r>
              <a:rPr lang="en-US" sz="2000" b="1" dirty="0" smtClean="0">
                <a:cs typeface="Arial" pitchFamily="34" charset="0"/>
              </a:rPr>
              <a:t>Conclusions</a:t>
            </a:r>
          </a:p>
          <a:p>
            <a:r>
              <a:rPr lang="en-US" sz="2400" dirty="0" smtClean="0">
                <a:solidFill>
                  <a:srgbClr val="FF0000"/>
                </a:solidFill>
                <a:cs typeface="Arial" pitchFamily="34" charset="0"/>
              </a:rPr>
              <a:t>Long-term follow-up data from MRgFUS treatments show sustained symptomatic relief among enrolled patients</a:t>
            </a:r>
            <a:endParaRPr lang="en-US" sz="1400" dirty="0">
              <a:cs typeface="Arial" pitchFamily="34" charset="0"/>
            </a:endParaRPr>
          </a:p>
        </p:txBody>
      </p:sp>
      <p:sp>
        <p:nvSpPr>
          <p:cNvPr id="4" name="Rectangle 3"/>
          <p:cNvSpPr/>
          <p:nvPr/>
        </p:nvSpPr>
        <p:spPr>
          <a:xfrm>
            <a:off x="381000" y="152400"/>
            <a:ext cx="7023100" cy="584776"/>
          </a:xfrm>
          <a:prstGeom prst="rect">
            <a:avLst/>
          </a:prstGeom>
        </p:spPr>
        <p:txBody>
          <a:bodyPr wrap="square">
            <a:spAutoFit/>
          </a:bodyPr>
          <a:lstStyle/>
          <a:p>
            <a:r>
              <a:rPr lang="en-US" sz="3200" b="1" dirty="0" smtClean="0">
                <a:solidFill>
                  <a:srgbClr val="FFFFFF"/>
                </a:solidFill>
                <a:cs typeface="Arial" pitchFamily="34" charset="0"/>
              </a:rPr>
              <a:t>		Long-term Outcomes</a:t>
            </a:r>
            <a:endParaRPr lang="en-US" dirty="0">
              <a:solidFill>
                <a:srgbClr val="FFFFFF"/>
              </a:solidFill>
            </a:endParaRPr>
          </a:p>
        </p:txBody>
      </p:sp>
      <p:sp>
        <p:nvSpPr>
          <p:cNvPr id="7" name="TextBox 6"/>
          <p:cNvSpPr txBox="1"/>
          <p:nvPr/>
        </p:nvSpPr>
        <p:spPr>
          <a:xfrm>
            <a:off x="228600" y="6324600"/>
            <a:ext cx="6584580" cy="276999"/>
          </a:xfrm>
          <a:prstGeom prst="rect">
            <a:avLst/>
          </a:prstGeom>
          <a:noFill/>
        </p:spPr>
        <p:txBody>
          <a:bodyPr wrap="none" rtlCol="0">
            <a:spAutoFit/>
          </a:bodyPr>
          <a:lstStyle/>
          <a:p>
            <a:pPr lvl="0" eaLnBrk="0" hangingPunct="0"/>
            <a:r>
              <a:rPr lang="en-US" b="1" dirty="0" smtClean="0">
                <a:cs typeface="Arial" pitchFamily="34" charset="0"/>
              </a:rPr>
              <a:t>Hyun S. Kim </a:t>
            </a:r>
            <a:r>
              <a:rPr lang="en-US" b="1" dirty="0" err="1" smtClean="0">
                <a:cs typeface="Arial" pitchFamily="34" charset="0"/>
              </a:rPr>
              <a:t>MD</a:t>
            </a:r>
            <a:r>
              <a:rPr lang="en-US" b="1" baseline="30000" dirty="0" err="1" smtClean="0">
                <a:cs typeface="Arial" pitchFamily="34" charset="0"/>
              </a:rPr>
              <a:t>a</a:t>
            </a:r>
            <a:r>
              <a:rPr lang="en-US" sz="900" b="1" dirty="0" smtClean="0">
                <a:cs typeface="Arial" pitchFamily="34" charset="0"/>
              </a:rPr>
              <a:t>,</a:t>
            </a:r>
            <a:r>
              <a:rPr lang="en-US" b="1" dirty="0" smtClean="0">
                <a:cs typeface="Arial" pitchFamily="34" charset="0"/>
              </a:rPr>
              <a:t> Jun-Hyun </a:t>
            </a:r>
            <a:r>
              <a:rPr lang="en-US" b="1" dirty="0" err="1" smtClean="0">
                <a:cs typeface="Arial" pitchFamily="34" charset="0"/>
              </a:rPr>
              <a:t>BaikMD</a:t>
            </a:r>
            <a:r>
              <a:rPr lang="en-US" b="1" baseline="30000" dirty="0" err="1" smtClean="0">
                <a:cs typeface="Arial" pitchFamily="34" charset="0"/>
                <a:hlinkClick r:id=""/>
              </a:rPr>
              <a:t>a</a:t>
            </a:r>
            <a:r>
              <a:rPr lang="en-US" b="1" dirty="0" smtClean="0">
                <a:cs typeface="Arial" pitchFamily="34" charset="0"/>
              </a:rPr>
              <a:t>, </a:t>
            </a:r>
            <a:r>
              <a:rPr lang="en-US" b="1" dirty="0" err="1" smtClean="0">
                <a:cs typeface="Arial" pitchFamily="34" charset="0"/>
              </a:rPr>
              <a:t>Luu</a:t>
            </a:r>
            <a:r>
              <a:rPr lang="en-US" b="1" dirty="0" smtClean="0">
                <a:cs typeface="Arial" pitchFamily="34" charset="0"/>
              </a:rPr>
              <a:t> D. Pham </a:t>
            </a:r>
            <a:r>
              <a:rPr lang="en-US" b="1" dirty="0" err="1" smtClean="0">
                <a:cs typeface="Arial" pitchFamily="34" charset="0"/>
              </a:rPr>
              <a:t>MA</a:t>
            </a:r>
            <a:r>
              <a:rPr lang="en-US" b="1" baseline="30000" dirty="0" err="1" smtClean="0">
                <a:cs typeface="Arial" pitchFamily="34" charset="0"/>
                <a:hlinkClick r:id=""/>
              </a:rPr>
              <a:t>c</a:t>
            </a:r>
            <a:r>
              <a:rPr lang="en-US" b="1" dirty="0" smtClean="0">
                <a:cs typeface="Arial" pitchFamily="34" charset="0"/>
              </a:rPr>
              <a:t>, Michael A. Jacobs</a:t>
            </a:r>
            <a:endParaRPr lang="en-US" b="1" baseline="30000" dirty="0" smtClean="0">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838200"/>
            <a:ext cx="8458200" cy="1200328"/>
          </a:xfrm>
          <a:prstGeom prst="rect">
            <a:avLst/>
          </a:prstGeom>
        </p:spPr>
        <p:txBody>
          <a:bodyPr wrap="square">
            <a:spAutoFit/>
          </a:bodyPr>
          <a:lstStyle/>
          <a:p>
            <a:r>
              <a:rPr lang="en-US" sz="2400" b="1" dirty="0" smtClean="0"/>
              <a:t>Successful in vitro fertilization pregnancy following magnetic resonance-guided focused ultrasound surgery for uterine fibroids</a:t>
            </a:r>
            <a:endParaRPr lang="en-US" sz="2400" b="1" dirty="0"/>
          </a:p>
        </p:txBody>
      </p:sp>
      <p:sp>
        <p:nvSpPr>
          <p:cNvPr id="4" name="Rectangle 3"/>
          <p:cNvSpPr/>
          <p:nvPr/>
        </p:nvSpPr>
        <p:spPr>
          <a:xfrm>
            <a:off x="228600" y="5715000"/>
            <a:ext cx="8534400" cy="584776"/>
          </a:xfrm>
          <a:prstGeom prst="rect">
            <a:avLst/>
          </a:prstGeom>
        </p:spPr>
        <p:txBody>
          <a:bodyPr wrap="square">
            <a:spAutoFit/>
          </a:bodyPr>
          <a:lstStyle/>
          <a:p>
            <a:r>
              <a:rPr lang="en-US" b="1" dirty="0" err="1" smtClean="0"/>
              <a:t>Zaher</a:t>
            </a:r>
            <a:r>
              <a:rPr lang="en-US" b="1" dirty="0" smtClean="0"/>
              <a:t> S‚ Lyons D‚ Regan L. St Mary’ s hospital London</a:t>
            </a:r>
          </a:p>
          <a:p>
            <a:r>
              <a:rPr lang="en-US" b="1" dirty="0" smtClean="0"/>
              <a:t>  J </a:t>
            </a:r>
            <a:r>
              <a:rPr lang="en-US" b="1" dirty="0" err="1" smtClean="0"/>
              <a:t>ObstetGynaecol</a:t>
            </a:r>
            <a:r>
              <a:rPr lang="en-US" b="1" dirty="0" smtClean="0"/>
              <a:t> Res. 2011 Apr;37(4):370-3</a:t>
            </a:r>
            <a:r>
              <a:rPr lang="en-US" sz="1400" b="1" dirty="0" smtClean="0"/>
              <a:t>.</a:t>
            </a:r>
            <a:endParaRPr lang="en-US" sz="2000" b="1" dirty="0"/>
          </a:p>
        </p:txBody>
      </p:sp>
      <p:sp>
        <p:nvSpPr>
          <p:cNvPr id="5" name="Rectangle 4"/>
          <p:cNvSpPr/>
          <p:nvPr/>
        </p:nvSpPr>
        <p:spPr>
          <a:xfrm>
            <a:off x="152400" y="2514600"/>
            <a:ext cx="8839200" cy="2308324"/>
          </a:xfrm>
          <a:prstGeom prst="rect">
            <a:avLst/>
          </a:prstGeom>
        </p:spPr>
        <p:txBody>
          <a:bodyPr wrap="square">
            <a:spAutoFit/>
          </a:bodyPr>
          <a:lstStyle/>
          <a:p>
            <a:pPr>
              <a:buFont typeface="Arial"/>
              <a:buChar char="•"/>
            </a:pPr>
            <a:r>
              <a:rPr lang="en-US" sz="2400" dirty="0" smtClean="0"/>
              <a:t>A 45-year-old </a:t>
            </a:r>
            <a:r>
              <a:rPr lang="en-US" sz="2400" dirty="0" err="1" smtClean="0"/>
              <a:t>para</a:t>
            </a:r>
            <a:r>
              <a:rPr lang="en-US" sz="2400" dirty="0" smtClean="0"/>
              <a:t> 0 + 1, with four previous failed IVF treatments</a:t>
            </a:r>
          </a:p>
          <a:p>
            <a:pPr>
              <a:buFont typeface="Arial"/>
              <a:buChar char="•"/>
            </a:pPr>
            <a:r>
              <a:rPr lang="en-US" sz="2400" dirty="0" smtClean="0"/>
              <a:t>Underwent MRgFUS for a single anterior wall fibroid causing intra-</a:t>
            </a:r>
            <a:r>
              <a:rPr lang="en-US" sz="2400" dirty="0" err="1" smtClean="0"/>
              <a:t>cavitary</a:t>
            </a:r>
            <a:r>
              <a:rPr lang="en-US" sz="2400" dirty="0" smtClean="0"/>
              <a:t> distortion.</a:t>
            </a:r>
          </a:p>
          <a:p>
            <a:pPr>
              <a:buFont typeface="Arial"/>
              <a:buChar char="•"/>
            </a:pPr>
            <a:r>
              <a:rPr lang="en-US" sz="2400" dirty="0" smtClean="0"/>
              <a:t>Conceived after the first IVF cycle 10 months following the procedure. </a:t>
            </a:r>
            <a:endParaRPr lang="en-US" sz="2400" dirty="0"/>
          </a:p>
        </p:txBody>
      </p:sp>
      <p:sp>
        <p:nvSpPr>
          <p:cNvPr id="6" name="TextBox 5"/>
          <p:cNvSpPr txBox="1"/>
          <p:nvPr/>
        </p:nvSpPr>
        <p:spPr>
          <a:xfrm>
            <a:off x="2057400" y="152400"/>
            <a:ext cx="5442516" cy="584776"/>
          </a:xfrm>
          <a:prstGeom prst="rect">
            <a:avLst/>
          </a:prstGeom>
          <a:noFill/>
        </p:spPr>
        <p:txBody>
          <a:bodyPr wrap="none" rtlCol="0">
            <a:spAutoFit/>
          </a:bodyPr>
          <a:lstStyle/>
          <a:p>
            <a:r>
              <a:rPr lang="en-US" sz="3200" b="1" dirty="0" smtClean="0">
                <a:solidFill>
                  <a:srgbClr val="FFFFFF"/>
                </a:solidFill>
              </a:rPr>
              <a:t>MRgFUS and Infertility</a:t>
            </a:r>
            <a:endParaRPr lang="en-US" sz="3200" b="1" dirty="0">
              <a:solidFill>
                <a:srgbClr val="FFFFFF"/>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386" name="Rectangle 2"/>
          <p:cNvSpPr>
            <a:spLocks noGrp="1" noChangeArrowheads="1"/>
          </p:cNvSpPr>
          <p:nvPr>
            <p:ph type="title"/>
          </p:nvPr>
        </p:nvSpPr>
        <p:spPr>
          <a:xfrm>
            <a:off x="-76200" y="-76200"/>
            <a:ext cx="8382000" cy="850900"/>
          </a:xfrm>
        </p:spPr>
        <p:txBody>
          <a:bodyPr>
            <a:noAutofit/>
          </a:bodyPr>
          <a:lstStyle/>
          <a:p>
            <a:pPr eaLnBrk="1" hangingPunct="1">
              <a:defRPr/>
            </a:pPr>
            <a:r>
              <a:rPr lang="en-US" sz="3200" dirty="0" smtClean="0">
                <a:solidFill>
                  <a:schemeClr val="bg1"/>
                </a:solidFill>
              </a:rPr>
              <a:t>Studies: Post-</a:t>
            </a:r>
            <a:r>
              <a:rPr lang="en-US" sz="3200" dirty="0" err="1" smtClean="0">
                <a:solidFill>
                  <a:schemeClr val="bg1"/>
                </a:solidFill>
              </a:rPr>
              <a:t>MRgFUS</a:t>
            </a:r>
            <a:r>
              <a:rPr lang="en-US" sz="3200" dirty="0" smtClean="0">
                <a:solidFill>
                  <a:schemeClr val="bg1"/>
                </a:solidFill>
              </a:rPr>
              <a:t> Pregnancies</a:t>
            </a:r>
          </a:p>
        </p:txBody>
      </p:sp>
      <p:sp>
        <p:nvSpPr>
          <p:cNvPr id="36868" name="Text Box 4"/>
          <p:cNvSpPr txBox="1">
            <a:spLocks noChangeArrowheads="1"/>
          </p:cNvSpPr>
          <p:nvPr/>
        </p:nvSpPr>
        <p:spPr bwMode="auto">
          <a:xfrm>
            <a:off x="457200" y="838200"/>
            <a:ext cx="8431212" cy="6111930"/>
          </a:xfrm>
          <a:prstGeom prst="rect">
            <a:avLst/>
          </a:prstGeom>
          <a:noFill/>
          <a:ln w="9525">
            <a:noFill/>
            <a:miter lim="800000"/>
            <a:headEnd/>
            <a:tailEnd/>
          </a:ln>
        </p:spPr>
        <p:txBody>
          <a:bodyPr wrap="square">
            <a:spAutoFit/>
          </a:bodyPr>
          <a:lstStyle/>
          <a:p>
            <a:pPr marL="457200" indent="-457200">
              <a:spcBef>
                <a:spcPct val="50000"/>
              </a:spcBef>
              <a:buFontTx/>
              <a:buAutoNum type="arabicPeriod"/>
            </a:pPr>
            <a:r>
              <a:rPr lang="en-US" sz="1800" dirty="0" err="1">
                <a:cs typeface="Arial" pitchFamily="34" charset="0"/>
              </a:rPr>
              <a:t>Rabinovici</a:t>
            </a:r>
            <a:r>
              <a:rPr lang="en-US" sz="1800" dirty="0">
                <a:cs typeface="Arial" pitchFamily="34" charset="0"/>
              </a:rPr>
              <a:t> J, </a:t>
            </a:r>
            <a:r>
              <a:rPr lang="en-US" sz="1800" dirty="0" err="1">
                <a:cs typeface="Arial" pitchFamily="34" charset="0"/>
              </a:rPr>
              <a:t>Inbar</a:t>
            </a:r>
            <a:r>
              <a:rPr lang="en-US" sz="1800" dirty="0">
                <a:cs typeface="Arial" pitchFamily="34" charset="0"/>
              </a:rPr>
              <a:t> Y, </a:t>
            </a:r>
            <a:r>
              <a:rPr lang="en-US" sz="1800" dirty="0" err="1">
                <a:cs typeface="Arial" pitchFamily="34" charset="0"/>
              </a:rPr>
              <a:t>Eylon</a:t>
            </a:r>
            <a:r>
              <a:rPr lang="en-US" sz="1800" dirty="0">
                <a:cs typeface="Arial" pitchFamily="34" charset="0"/>
              </a:rPr>
              <a:t>-Cohen S, Schiff E, </a:t>
            </a:r>
            <a:r>
              <a:rPr lang="en-US" sz="1800" dirty="0" err="1">
                <a:cs typeface="Arial" pitchFamily="34" charset="0"/>
              </a:rPr>
              <a:t>Hananel</a:t>
            </a:r>
            <a:r>
              <a:rPr lang="en-US" sz="1800" dirty="0">
                <a:cs typeface="Arial" pitchFamily="34" charset="0"/>
              </a:rPr>
              <a:t> A, </a:t>
            </a:r>
            <a:r>
              <a:rPr lang="en-US" sz="1800" dirty="0" err="1">
                <a:cs typeface="Arial" pitchFamily="34" charset="0"/>
              </a:rPr>
              <a:t>Freundlich</a:t>
            </a:r>
            <a:r>
              <a:rPr lang="en-US" sz="1800" dirty="0">
                <a:cs typeface="Arial" pitchFamily="34" charset="0"/>
              </a:rPr>
              <a:t> D; </a:t>
            </a:r>
            <a:r>
              <a:rPr lang="en-US" sz="1800" b="1" dirty="0">
                <a:cs typeface="Arial" pitchFamily="34" charset="0"/>
              </a:rPr>
              <a:t>Pregnancy and live Birth  after Focused Ultrasound Surgery for Symptomatic Focal Adenomyosis: A Case Report</a:t>
            </a:r>
            <a:r>
              <a:rPr lang="en-US" sz="1800" dirty="0">
                <a:cs typeface="Arial" pitchFamily="34" charset="0"/>
              </a:rPr>
              <a:t>, Human  Reproduction, 2006, pp. 1-</a:t>
            </a:r>
            <a:r>
              <a:rPr lang="en-US" sz="1800" dirty="0" smtClean="0">
                <a:cs typeface="Arial" pitchFamily="34" charset="0"/>
              </a:rPr>
              <a:t>5</a:t>
            </a:r>
          </a:p>
          <a:p>
            <a:pPr marL="457200" indent="-457200">
              <a:spcBef>
                <a:spcPct val="50000"/>
              </a:spcBef>
            </a:pPr>
            <a:endParaRPr lang="en-US" sz="1800" dirty="0" smtClean="0">
              <a:cs typeface="Arial" pitchFamily="34" charset="0"/>
            </a:endParaRPr>
          </a:p>
          <a:p>
            <a:pPr marL="457200" indent="-457200">
              <a:spcBef>
                <a:spcPct val="50000"/>
              </a:spcBef>
              <a:buFontTx/>
              <a:buAutoNum type="arabicPeriod"/>
            </a:pPr>
            <a:r>
              <a:rPr lang="en-US" sz="1800" dirty="0">
                <a:cs typeface="Arial" pitchFamily="34" charset="0"/>
              </a:rPr>
              <a:t>Miriam M. F. </a:t>
            </a:r>
            <a:r>
              <a:rPr lang="en-US" sz="1800" dirty="0" err="1">
                <a:cs typeface="Arial" pitchFamily="34" charset="0"/>
              </a:rPr>
              <a:t>Hanstede</a:t>
            </a:r>
            <a:r>
              <a:rPr lang="en-US" sz="1800" dirty="0">
                <a:cs typeface="Arial" pitchFamily="34" charset="0"/>
              </a:rPr>
              <a:t>, M.D., Clare M. C. </a:t>
            </a:r>
            <a:r>
              <a:rPr lang="en-US" sz="1800" dirty="0" err="1">
                <a:cs typeface="Arial" pitchFamily="34" charset="0"/>
              </a:rPr>
              <a:t>Tempany</a:t>
            </a:r>
            <a:r>
              <a:rPr lang="en-US" sz="1800" dirty="0">
                <a:cs typeface="Arial" pitchFamily="34" charset="0"/>
              </a:rPr>
              <a:t>, M.D., and Elizabeth A. Stewart, M.D. </a:t>
            </a:r>
            <a:r>
              <a:rPr lang="en-US" sz="1800" b="1" dirty="0">
                <a:cs typeface="Arial" pitchFamily="34" charset="0"/>
              </a:rPr>
              <a:t>Focused ultrasound surgery of intramural </a:t>
            </a:r>
            <a:r>
              <a:rPr lang="en-US" sz="1800" b="1" dirty="0" err="1">
                <a:cs typeface="Arial" pitchFamily="34" charset="0"/>
              </a:rPr>
              <a:t>leiomyomas</a:t>
            </a:r>
            <a:r>
              <a:rPr lang="en-US" sz="1800" b="1" dirty="0">
                <a:cs typeface="Arial" pitchFamily="34" charset="0"/>
              </a:rPr>
              <a:t> may facilitate fertility: A case report; </a:t>
            </a:r>
            <a:r>
              <a:rPr lang="en-US" sz="1800" dirty="0">
                <a:cs typeface="Arial" pitchFamily="34" charset="0"/>
              </a:rPr>
              <a:t>Article in </a:t>
            </a:r>
            <a:r>
              <a:rPr lang="en-US" sz="1800" dirty="0" smtClean="0">
                <a:cs typeface="Arial" pitchFamily="34" charset="0"/>
              </a:rPr>
              <a:t>press</a:t>
            </a:r>
          </a:p>
          <a:p>
            <a:pPr marL="457200" indent="-457200">
              <a:spcBef>
                <a:spcPct val="50000"/>
              </a:spcBef>
            </a:pPr>
            <a:endParaRPr lang="en-US" sz="1800" dirty="0" smtClean="0">
              <a:cs typeface="Arial" pitchFamily="34" charset="0"/>
            </a:endParaRPr>
          </a:p>
          <a:p>
            <a:pPr marL="457200" indent="-457200">
              <a:spcBef>
                <a:spcPct val="50000"/>
              </a:spcBef>
              <a:buFontTx/>
              <a:buAutoNum type="arabicPeriod"/>
            </a:pPr>
            <a:r>
              <a:rPr lang="en-US" sz="1800" dirty="0">
                <a:cs typeface="Arial" pitchFamily="34" charset="0"/>
              </a:rPr>
              <a:t>LP </a:t>
            </a:r>
            <a:r>
              <a:rPr lang="en-US" sz="1800" dirty="0" err="1">
                <a:cs typeface="Arial" pitchFamily="34" charset="0"/>
              </a:rPr>
              <a:t>Gavrilova</a:t>
            </a:r>
            <a:r>
              <a:rPr lang="en-US" sz="1800" dirty="0">
                <a:cs typeface="Arial" pitchFamily="34" charset="0"/>
              </a:rPr>
              <a:t>-Jordan, CH Rose, KD </a:t>
            </a:r>
            <a:r>
              <a:rPr lang="en-US" sz="1800" dirty="0" err="1">
                <a:cs typeface="Arial" pitchFamily="34" charset="0"/>
              </a:rPr>
              <a:t>Traynor</a:t>
            </a:r>
            <a:r>
              <a:rPr lang="en-US" sz="1800" dirty="0">
                <a:cs typeface="Arial" pitchFamily="34" charset="0"/>
              </a:rPr>
              <a:t>, BC </a:t>
            </a:r>
            <a:r>
              <a:rPr lang="en-US" sz="1800" dirty="0" err="1">
                <a:cs typeface="Arial" pitchFamily="34" charset="0"/>
              </a:rPr>
              <a:t>Brost</a:t>
            </a:r>
            <a:r>
              <a:rPr lang="en-US" sz="1800" dirty="0">
                <a:cs typeface="Arial" pitchFamily="34" charset="0"/>
              </a:rPr>
              <a:t> and BS </a:t>
            </a:r>
            <a:r>
              <a:rPr lang="en-US" sz="1800" dirty="0" err="1">
                <a:cs typeface="Arial" pitchFamily="34" charset="0"/>
              </a:rPr>
              <a:t>Gostout</a:t>
            </a:r>
            <a:r>
              <a:rPr lang="en-US" sz="1800" b="1" dirty="0">
                <a:cs typeface="Arial" pitchFamily="34" charset="0"/>
              </a:rPr>
              <a:t>Successful term pregnancy following MR-guided focused ultrasound treatment of uterine </a:t>
            </a:r>
            <a:r>
              <a:rPr lang="en-US" sz="1800" b="1" dirty="0" err="1">
                <a:cs typeface="Arial" pitchFamily="34" charset="0"/>
              </a:rPr>
              <a:t>leiomyoma</a:t>
            </a:r>
            <a:r>
              <a:rPr lang="en-US" sz="1800" b="1" dirty="0">
                <a:cs typeface="Arial" pitchFamily="34" charset="0"/>
              </a:rPr>
              <a:t>; </a:t>
            </a:r>
            <a:r>
              <a:rPr lang="en-US" sz="1800" dirty="0">
                <a:cs typeface="Arial" pitchFamily="34" charset="0"/>
              </a:rPr>
              <a:t>Journal of </a:t>
            </a:r>
            <a:r>
              <a:rPr lang="en-US" sz="1800" dirty="0" err="1">
                <a:cs typeface="Arial" pitchFamily="34" charset="0"/>
              </a:rPr>
              <a:t>Perinatology</a:t>
            </a:r>
            <a:r>
              <a:rPr lang="en-US" sz="1800" dirty="0">
                <a:cs typeface="Arial" pitchFamily="34" charset="0"/>
              </a:rPr>
              <a:t> (2007) 27, 59–</a:t>
            </a:r>
            <a:r>
              <a:rPr lang="en-US" sz="1800" dirty="0" smtClean="0">
                <a:cs typeface="Arial" pitchFamily="34" charset="0"/>
              </a:rPr>
              <a:t>61</a:t>
            </a:r>
          </a:p>
          <a:p>
            <a:pPr marL="457200" indent="-457200">
              <a:spcBef>
                <a:spcPct val="50000"/>
              </a:spcBef>
            </a:pPr>
            <a:endParaRPr lang="en-US" sz="1800" dirty="0" smtClean="0">
              <a:cs typeface="Arial" pitchFamily="34" charset="0"/>
            </a:endParaRPr>
          </a:p>
          <a:p>
            <a:pPr marL="457200" indent="-457200">
              <a:spcBef>
                <a:spcPts val="500"/>
              </a:spcBef>
              <a:spcAft>
                <a:spcPts val="500"/>
              </a:spcAft>
              <a:buFontTx/>
              <a:buAutoNum type="arabicPeriod"/>
            </a:pPr>
            <a:r>
              <a:rPr lang="de-DE" sz="1800" dirty="0">
                <a:cs typeface="Arial" pitchFamily="34" charset="0"/>
              </a:rPr>
              <a:t>Y. Morita,  </a:t>
            </a:r>
            <a:r>
              <a:rPr lang="en-US" sz="1800" dirty="0">
                <a:cs typeface="Arial" pitchFamily="34" charset="0"/>
              </a:rPr>
              <a:t>N. Ito</a:t>
            </a:r>
            <a:r>
              <a:rPr lang="de-DE" sz="1800" dirty="0">
                <a:cs typeface="Arial" pitchFamily="34" charset="0"/>
              </a:rPr>
              <a:t>,</a:t>
            </a:r>
            <a:r>
              <a:rPr lang="en-US" sz="1800" dirty="0">
                <a:cs typeface="Arial" pitchFamily="34" charset="0"/>
              </a:rPr>
              <a:t>　H. </a:t>
            </a:r>
            <a:r>
              <a:rPr lang="en-US" sz="1800" dirty="0" err="1">
                <a:cs typeface="Arial" pitchFamily="34" charset="0"/>
              </a:rPr>
              <a:t>Ohashi</a:t>
            </a:r>
            <a:r>
              <a:rPr lang="de-DE" sz="1800" dirty="0">
                <a:cs typeface="Arial" pitchFamily="34" charset="0"/>
              </a:rPr>
              <a:t>;</a:t>
            </a:r>
            <a:r>
              <a:rPr lang="en-US" sz="1800" b="1" dirty="0">
                <a:cs typeface="Arial" pitchFamily="34" charset="0"/>
              </a:rPr>
              <a:t>Pregnancy and birth after MR guided focused ultrasound surgery for an a-symptomatic uterine fibroid; </a:t>
            </a:r>
            <a:r>
              <a:rPr lang="en-US" sz="1800" dirty="0">
                <a:cs typeface="Arial" pitchFamily="34" charset="0"/>
              </a:rPr>
              <a:t>Accepted to: International Journal of Gynecology &amp; Obstetrics </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print"/>
          <a:srcRect l="2804" b="1160"/>
          <a:stretch>
            <a:fillRect/>
          </a:stretch>
        </p:blipFill>
        <p:spPr bwMode="auto">
          <a:xfrm>
            <a:off x="0" y="0"/>
            <a:ext cx="8077200" cy="6076797"/>
          </a:xfrm>
          <a:prstGeom prst="rect">
            <a:avLst/>
          </a:prstGeom>
          <a:noFill/>
          <a:ln w="9525">
            <a:noFill/>
            <a:miter lim="800000"/>
            <a:headEnd/>
            <a:tailEnd/>
          </a:ln>
          <a:effectLst/>
        </p:spPr>
      </p:pic>
      <p:sp>
        <p:nvSpPr>
          <p:cNvPr id="12" name="TextBox 11"/>
          <p:cNvSpPr txBox="1"/>
          <p:nvPr/>
        </p:nvSpPr>
        <p:spPr>
          <a:xfrm>
            <a:off x="609600" y="6027003"/>
            <a:ext cx="8534400" cy="830997"/>
          </a:xfrm>
          <a:prstGeom prst="rect">
            <a:avLst/>
          </a:prstGeom>
          <a:noFill/>
        </p:spPr>
        <p:txBody>
          <a:bodyPr wrap="square" rtlCol="0">
            <a:spAutoFit/>
          </a:bodyPr>
          <a:lstStyle/>
          <a:p>
            <a:r>
              <a:rPr lang="en-US" sz="2400" b="1" i="1" dirty="0" smtClean="0">
                <a:cs typeface="Arial" pitchFamily="34" charset="0"/>
              </a:rPr>
              <a:t>Fertility and sterility Vol.93 , No 1 ,January 2010</a:t>
            </a:r>
            <a:endParaRPr lang="en-US" sz="2400" b="1" i="1" dirty="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3217" name="Rectangle 2"/>
          <p:cNvSpPr>
            <a:spLocks noGrp="1" noChangeArrowheads="1"/>
          </p:cNvSpPr>
          <p:nvPr>
            <p:ph type="title" idx="4294967295"/>
          </p:nvPr>
        </p:nvSpPr>
        <p:spPr>
          <a:xfrm>
            <a:off x="-457200" y="152400"/>
            <a:ext cx="8991600" cy="476250"/>
          </a:xfrm>
        </p:spPr>
        <p:txBody>
          <a:bodyPr/>
          <a:lstStyle/>
          <a:p>
            <a:pPr algn="ctr"/>
            <a:r>
              <a:rPr lang="en-US" sz="2800" dirty="0" smtClean="0"/>
              <a:t>Comparison of Deliveries after MRgFUS</a:t>
            </a:r>
          </a:p>
        </p:txBody>
      </p:sp>
      <p:sp>
        <p:nvSpPr>
          <p:cNvPr id="1673248" name="Text Box 33"/>
          <p:cNvSpPr>
            <a:spLocks noGrp="1" noChangeArrowheads="1"/>
          </p:cNvSpPr>
          <p:nvPr>
            <p:ph sz="half" idx="4294967295"/>
          </p:nvPr>
        </p:nvSpPr>
        <p:spPr>
          <a:xfrm>
            <a:off x="0" y="6132958"/>
            <a:ext cx="8305800" cy="692754"/>
          </a:xfrm>
        </p:spPr>
        <p:txBody>
          <a:bodyPr wrap="square">
            <a:spAutoFit/>
          </a:bodyPr>
          <a:lstStyle/>
          <a:p>
            <a:pPr fontAlgn="b">
              <a:lnSpc>
                <a:spcPct val="95000"/>
              </a:lnSpc>
              <a:spcBef>
                <a:spcPct val="0"/>
              </a:spcBef>
              <a:buFontTx/>
              <a:buNone/>
            </a:pPr>
            <a:r>
              <a:rPr lang="en-US" sz="900" b="1" i="1" dirty="0" smtClean="0">
                <a:solidFill>
                  <a:schemeClr val="tx1"/>
                </a:solidFill>
              </a:rPr>
              <a:t>References: </a:t>
            </a:r>
            <a:r>
              <a:rPr lang="en-US" sz="900" i="1" dirty="0" smtClean="0">
                <a:solidFill>
                  <a:schemeClr val="tx1"/>
                </a:solidFill>
              </a:rPr>
              <a:t>Cardozo E, </a:t>
            </a:r>
            <a:r>
              <a:rPr lang="en-US" sz="900" i="1" dirty="0" err="1" smtClean="0">
                <a:solidFill>
                  <a:schemeClr val="tx1"/>
                </a:solidFill>
              </a:rPr>
              <a:t>Segars</a:t>
            </a:r>
            <a:r>
              <a:rPr lang="en-US" sz="900" i="1" dirty="0" smtClean="0">
                <a:solidFill>
                  <a:schemeClr val="tx1"/>
                </a:solidFill>
              </a:rPr>
              <a:t> J et al. Estimated annual cost of uterine </a:t>
            </a:r>
            <a:r>
              <a:rPr lang="en-US" sz="900" i="1" dirty="0" err="1" smtClean="0">
                <a:solidFill>
                  <a:schemeClr val="tx1"/>
                </a:solidFill>
              </a:rPr>
              <a:t>leiomyomata</a:t>
            </a:r>
            <a:r>
              <a:rPr lang="en-US" sz="900" i="1" dirty="0" smtClean="0">
                <a:solidFill>
                  <a:schemeClr val="tx1"/>
                </a:solidFill>
              </a:rPr>
              <a:t> in US. AJOG, March 2012. published online Dec </a:t>
            </a:r>
            <a:r>
              <a:rPr lang="en-US" sz="800" i="1" dirty="0" smtClean="0">
                <a:solidFill>
                  <a:schemeClr val="tx1"/>
                </a:solidFill>
              </a:rPr>
              <a:t>2011. J. Goldberg and Leonardo Pereira. Pregnancy outcomes following treatment for fibroids: UAE versus laparoscopic myomectomy, Obstetrics and Gynecology 2006, 18:402–4 H. Homer, E. </a:t>
            </a:r>
            <a:r>
              <a:rPr lang="en-US" sz="800" i="1" dirty="0" err="1" smtClean="0">
                <a:solidFill>
                  <a:schemeClr val="tx1"/>
                </a:solidFill>
              </a:rPr>
              <a:t>Saridogan</a:t>
            </a:r>
            <a:r>
              <a:rPr lang="en-US" sz="800" i="1" dirty="0" smtClean="0">
                <a:solidFill>
                  <a:schemeClr val="tx1"/>
                </a:solidFill>
              </a:rPr>
              <a:t>, UAE for fibroids is associated with an increased risk of miscarriage, Fertility and Sterility 2009  J. </a:t>
            </a:r>
            <a:r>
              <a:rPr lang="en-US" sz="800" i="1" dirty="0" err="1" smtClean="0">
                <a:solidFill>
                  <a:schemeClr val="tx1"/>
                </a:solidFill>
              </a:rPr>
              <a:t>Rabinovici</a:t>
            </a:r>
            <a:r>
              <a:rPr lang="en-US" sz="800" i="1" dirty="0" smtClean="0">
                <a:solidFill>
                  <a:schemeClr val="tx1"/>
                </a:solidFill>
              </a:rPr>
              <a:t> et al. Pregnancy outcomes after magnetic resonance–guided focused ultrasound surgery (MRgFUS) for conservative treatment of uterine fibroids, Fertility and Sterility 2008.Miller CE. Unmet Therapeutic Needs for Uterine </a:t>
            </a:r>
            <a:r>
              <a:rPr lang="en-US" sz="800" i="1" dirty="0" err="1" smtClean="0">
                <a:solidFill>
                  <a:schemeClr val="tx1"/>
                </a:solidFill>
              </a:rPr>
              <a:t>Myomas</a:t>
            </a:r>
            <a:r>
              <a:rPr lang="en-US" sz="800" i="1" dirty="0" smtClean="0">
                <a:solidFill>
                  <a:schemeClr val="tx1"/>
                </a:solidFill>
              </a:rPr>
              <a:t>. J Minimally Invasive Gynecol. 2009;16: 11-21.</a:t>
            </a:r>
            <a:endParaRPr lang="en-US" sz="900" i="1" dirty="0" smtClean="0">
              <a:solidFill>
                <a:schemeClr val="tx1"/>
              </a:solidFill>
            </a:endParaRPr>
          </a:p>
        </p:txBody>
      </p:sp>
      <p:sp>
        <p:nvSpPr>
          <p:cNvPr id="1673249" name="Rectangle 34"/>
          <p:cNvSpPr>
            <a:spLocks noChangeArrowheads="1"/>
          </p:cNvSpPr>
          <p:nvPr/>
        </p:nvSpPr>
        <p:spPr bwMode="auto">
          <a:xfrm>
            <a:off x="304800" y="951768"/>
            <a:ext cx="8001000" cy="5383012"/>
          </a:xfrm>
          <a:prstGeom prst="rect">
            <a:avLst/>
          </a:prstGeom>
          <a:noFill/>
          <a:ln w="9525">
            <a:noFill/>
            <a:miter lim="800000"/>
            <a:headEnd/>
            <a:tailEnd/>
          </a:ln>
        </p:spPr>
        <p:txBody>
          <a:bodyPr wrap="square">
            <a:spAutoFit/>
          </a:bodyPr>
          <a:lstStyle/>
          <a:p>
            <a:pPr>
              <a:lnSpc>
                <a:spcPct val="90000"/>
              </a:lnSpc>
              <a:buFontTx/>
              <a:buNone/>
              <a:tabLst>
                <a:tab pos="347663" algn="l"/>
              </a:tabLst>
            </a:pPr>
            <a:r>
              <a:rPr lang="en-US" sz="2800" b="1" dirty="0" smtClean="0">
                <a:solidFill>
                  <a:srgbClr val="000000"/>
                </a:solidFill>
                <a:cs typeface="Levenim MT" pitchFamily="2" charset="-79"/>
              </a:rPr>
              <a:t>The following risks were NOT seen in any of the cases:</a:t>
            </a:r>
          </a:p>
          <a:p>
            <a:pPr marL="800100" lvl="1" indent="-342900">
              <a:lnSpc>
                <a:spcPct val="90000"/>
              </a:lnSpc>
              <a:buFont typeface="Arial"/>
              <a:buChar char="•"/>
              <a:tabLst>
                <a:tab pos="347663" algn="l"/>
              </a:tabLst>
            </a:pPr>
            <a:r>
              <a:rPr lang="en-US" sz="2400" dirty="0" smtClean="0">
                <a:solidFill>
                  <a:srgbClr val="000000"/>
                </a:solidFill>
                <a:cs typeface="Arial" pitchFamily="34" charset="0"/>
              </a:rPr>
              <a:t>Uterine rupture,</a:t>
            </a:r>
          </a:p>
          <a:p>
            <a:pPr marL="800100" lvl="1" indent="-342900">
              <a:lnSpc>
                <a:spcPct val="90000"/>
              </a:lnSpc>
              <a:buFont typeface="Arial"/>
              <a:buChar char="•"/>
              <a:tabLst>
                <a:tab pos="347663" algn="l"/>
              </a:tabLst>
            </a:pPr>
            <a:r>
              <a:rPr lang="en-US" sz="2400" dirty="0" smtClean="0">
                <a:solidFill>
                  <a:srgbClr val="000000"/>
                </a:solidFill>
                <a:cs typeface="Arial" pitchFamily="34" charset="0"/>
              </a:rPr>
              <a:t>Preterm labor,</a:t>
            </a:r>
          </a:p>
          <a:p>
            <a:pPr marL="800100" lvl="1" indent="-342900">
              <a:lnSpc>
                <a:spcPct val="90000"/>
              </a:lnSpc>
              <a:buFont typeface="Arial"/>
              <a:buChar char="•"/>
              <a:tabLst>
                <a:tab pos="347663" algn="l"/>
              </a:tabLst>
            </a:pPr>
            <a:r>
              <a:rPr lang="en-US" sz="2400" dirty="0" smtClean="0">
                <a:solidFill>
                  <a:srgbClr val="000000"/>
                </a:solidFill>
                <a:cs typeface="Arial" pitchFamily="34" charset="0"/>
              </a:rPr>
              <a:t>Placental abruption,</a:t>
            </a:r>
          </a:p>
          <a:p>
            <a:pPr marL="800100" lvl="1" indent="-342900">
              <a:lnSpc>
                <a:spcPct val="90000"/>
              </a:lnSpc>
              <a:buFont typeface="Arial"/>
              <a:buChar char="•"/>
              <a:tabLst>
                <a:tab pos="347663" algn="l"/>
              </a:tabLst>
            </a:pPr>
            <a:r>
              <a:rPr lang="en-US" sz="2400" dirty="0" smtClean="0">
                <a:solidFill>
                  <a:srgbClr val="000000"/>
                </a:solidFill>
                <a:cs typeface="Arial" pitchFamily="34" charset="0"/>
              </a:rPr>
              <a:t>Abnormal </a:t>
            </a:r>
            <a:r>
              <a:rPr lang="en-US" sz="2400" dirty="0" err="1" smtClean="0">
                <a:solidFill>
                  <a:srgbClr val="000000"/>
                </a:solidFill>
                <a:cs typeface="Arial" pitchFamily="34" charset="0"/>
              </a:rPr>
              <a:t>placentation</a:t>
            </a:r>
            <a:r>
              <a:rPr lang="en-US" sz="2400" dirty="0" smtClean="0">
                <a:solidFill>
                  <a:srgbClr val="000000"/>
                </a:solidFill>
                <a:cs typeface="Arial" pitchFamily="34" charset="0"/>
              </a:rPr>
              <a:t> leading to fetal growth restriction</a:t>
            </a:r>
          </a:p>
          <a:p>
            <a:pPr>
              <a:lnSpc>
                <a:spcPct val="90000"/>
              </a:lnSpc>
              <a:tabLst>
                <a:tab pos="347663" algn="l"/>
              </a:tabLst>
            </a:pPr>
            <a:endParaRPr lang="en-US" sz="600" b="1" dirty="0" smtClean="0">
              <a:solidFill>
                <a:srgbClr val="000000"/>
              </a:solidFill>
              <a:cs typeface="Levenim MT" pitchFamily="2" charset="-79"/>
            </a:endParaRPr>
          </a:p>
          <a:p>
            <a:pPr rtl="1"/>
            <a:r>
              <a:rPr lang="en-US" sz="2800" b="1" dirty="0" smtClean="0">
                <a:solidFill>
                  <a:srgbClr val="000000"/>
                </a:solidFill>
              </a:rPr>
              <a:t>Compared </a:t>
            </a:r>
            <a:r>
              <a:rPr lang="en-US" sz="2800" b="1" dirty="0">
                <a:solidFill>
                  <a:srgbClr val="000000"/>
                </a:solidFill>
              </a:rPr>
              <a:t>to other uterine sparing </a:t>
            </a:r>
            <a:r>
              <a:rPr lang="en-US" sz="2800" b="1" dirty="0" smtClean="0">
                <a:solidFill>
                  <a:srgbClr val="000000"/>
                </a:solidFill>
              </a:rPr>
              <a:t>techniques </a:t>
            </a:r>
            <a:r>
              <a:rPr lang="en-US" sz="2800" b="1" dirty="0">
                <a:solidFill>
                  <a:srgbClr val="000000"/>
                </a:solidFill>
              </a:rPr>
              <a:t>MRgFUS results in:</a:t>
            </a:r>
          </a:p>
          <a:p>
            <a:pPr marL="800100" lvl="1" indent="-342900" rtl="1">
              <a:buFont typeface="Arial"/>
              <a:buChar char="•"/>
            </a:pPr>
            <a:r>
              <a:rPr lang="en-US" sz="2400" dirty="0" smtClean="0">
                <a:solidFill>
                  <a:srgbClr val="000000"/>
                </a:solidFill>
              </a:rPr>
              <a:t>Vaginal </a:t>
            </a:r>
            <a:r>
              <a:rPr lang="en-US" sz="2400" dirty="0">
                <a:solidFill>
                  <a:srgbClr val="000000"/>
                </a:solidFill>
              </a:rPr>
              <a:t>delivery rates more similar to general population </a:t>
            </a:r>
          </a:p>
          <a:p>
            <a:pPr marL="800100" lvl="1" indent="-342900" rtl="1">
              <a:buFont typeface="Arial"/>
              <a:buChar char="•"/>
            </a:pPr>
            <a:r>
              <a:rPr lang="en-US" sz="2400" dirty="0" smtClean="0">
                <a:solidFill>
                  <a:srgbClr val="000000"/>
                </a:solidFill>
              </a:rPr>
              <a:t>Preterm </a:t>
            </a:r>
            <a:r>
              <a:rPr lang="en-US" sz="2400" dirty="0">
                <a:solidFill>
                  <a:srgbClr val="000000"/>
                </a:solidFill>
              </a:rPr>
              <a:t>delivery rates similar to of general population</a:t>
            </a:r>
          </a:p>
          <a:p>
            <a:pPr rtl="1"/>
            <a:endParaRPr lang="en-US" sz="2800" dirty="0">
              <a:solidFill>
                <a:srgbClr val="000000"/>
              </a:solidFill>
              <a:latin typeface="Arial"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7793" name="Rectangle 6"/>
          <p:cNvSpPr>
            <a:spLocks noGrp="1" noChangeArrowheads="1"/>
          </p:cNvSpPr>
          <p:nvPr>
            <p:ph type="sldNum" sz="quarter" idx="11"/>
          </p:nvPr>
        </p:nvSpPr>
        <p:spPr>
          <a:noFill/>
        </p:spPr>
        <p:txBody>
          <a:bodyPr/>
          <a:lstStyle/>
          <a:p>
            <a:fld id="{36040FEF-5A03-4007-B778-8177053DA5B2}" type="slidenum">
              <a:rPr lang="he-IL" smtClean="0">
                <a:latin typeface="Arial" charset="0"/>
                <a:cs typeface="Arial" charset="0"/>
              </a:rPr>
              <a:pPr/>
              <a:t>35</a:t>
            </a:fld>
            <a:endParaRPr lang="en-US" smtClean="0">
              <a:latin typeface="Arial" charset="0"/>
              <a:cs typeface="Arial" charset="0"/>
            </a:endParaRPr>
          </a:p>
        </p:txBody>
      </p:sp>
      <p:sp>
        <p:nvSpPr>
          <p:cNvPr id="1697794" name="Text Box 2"/>
          <p:cNvSpPr txBox="1">
            <a:spLocks noChangeArrowheads="1"/>
          </p:cNvSpPr>
          <p:nvPr/>
        </p:nvSpPr>
        <p:spPr bwMode="auto">
          <a:xfrm>
            <a:off x="990600" y="2590800"/>
            <a:ext cx="6910388" cy="1032077"/>
          </a:xfrm>
          <a:prstGeom prst="rect">
            <a:avLst/>
          </a:prstGeom>
          <a:noFill/>
          <a:ln w="9525">
            <a:noFill/>
            <a:miter lim="800000"/>
            <a:headEnd/>
            <a:tailEnd/>
          </a:ln>
        </p:spPr>
        <p:txBody>
          <a:bodyPr>
            <a:spAutoFit/>
          </a:bodyPr>
          <a:lstStyle/>
          <a:p>
            <a:pPr algn="ctr">
              <a:lnSpc>
                <a:spcPct val="95000"/>
              </a:lnSpc>
            </a:pPr>
            <a:r>
              <a:rPr lang="en-US" sz="3200" b="1" dirty="0" err="1" smtClean="0"/>
              <a:t>MRgFUS</a:t>
            </a:r>
            <a:r>
              <a:rPr lang="en-US" sz="3200" b="1" dirty="0"/>
              <a:t>for the Treatment of </a:t>
            </a:r>
            <a:br>
              <a:rPr lang="en-US" sz="3200" b="1" dirty="0"/>
            </a:br>
            <a:r>
              <a:rPr lang="en-US" sz="3200" b="1" dirty="0"/>
              <a:t>Adenomyosis</a:t>
            </a:r>
          </a:p>
        </p:txBody>
      </p:sp>
    </p:spTree>
  </p:cSld>
  <p:clrMapOvr>
    <a:masterClrMapping/>
  </p:clrMapOvr>
  <p:transition spd="slow"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			Incidence</a:t>
            </a:r>
            <a:endParaRPr lang="en-US" sz="3600" dirty="0"/>
          </a:p>
        </p:txBody>
      </p:sp>
      <p:sp>
        <p:nvSpPr>
          <p:cNvPr id="3" name="Content Placeholder 2"/>
          <p:cNvSpPr>
            <a:spLocks noGrp="1"/>
          </p:cNvSpPr>
          <p:nvPr>
            <p:ph idx="1"/>
          </p:nvPr>
        </p:nvSpPr>
        <p:spPr/>
        <p:txBody>
          <a:bodyPr>
            <a:normAutofit/>
          </a:bodyPr>
          <a:lstStyle/>
          <a:p>
            <a:pPr>
              <a:buNone/>
            </a:pPr>
            <a:r>
              <a:rPr lang="en-US" sz="2400" dirty="0" err="1" smtClean="0"/>
              <a:t>Adenomyosis</a:t>
            </a:r>
            <a:r>
              <a:rPr lang="en-US" sz="2400" dirty="0" smtClean="0"/>
              <a:t>  found in </a:t>
            </a:r>
          </a:p>
          <a:p>
            <a:pPr>
              <a:buNone/>
            </a:pPr>
            <a:endParaRPr lang="en-US" sz="2400" dirty="0" smtClean="0"/>
          </a:p>
          <a:p>
            <a:r>
              <a:rPr lang="en-US" sz="2400" dirty="0" smtClean="0"/>
              <a:t>54% of young women with infertility, </a:t>
            </a:r>
            <a:r>
              <a:rPr lang="en-US" sz="2400" dirty="0" err="1" smtClean="0"/>
              <a:t>dysmenorrhoea</a:t>
            </a:r>
            <a:r>
              <a:rPr lang="en-US" sz="2400" dirty="0" smtClean="0"/>
              <a:t> and/or </a:t>
            </a:r>
            <a:r>
              <a:rPr lang="en-US" sz="2400" dirty="0" err="1" smtClean="0"/>
              <a:t>menorrhagia</a:t>
            </a:r>
            <a:r>
              <a:rPr lang="en-US" sz="2400" dirty="0" smtClean="0"/>
              <a:t>.</a:t>
            </a:r>
          </a:p>
          <a:p>
            <a:endParaRPr lang="en-US" sz="2400" dirty="0" smtClean="0"/>
          </a:p>
          <a:p>
            <a:r>
              <a:rPr lang="en-US" sz="2400" dirty="0" smtClean="0"/>
              <a:t>27%-50%  of women with endometriosis</a:t>
            </a:r>
          </a:p>
          <a:p>
            <a:pPr>
              <a:buNone/>
            </a:pPr>
            <a:endParaRPr lang="en-US" sz="2400" dirty="0" smtClean="0"/>
          </a:p>
          <a:p>
            <a:pPr>
              <a:buNone/>
            </a:pPr>
            <a:r>
              <a:rPr lang="en-US" sz="2400" dirty="0" smtClean="0"/>
              <a:t>               Kunz et al. (2005), </a:t>
            </a:r>
            <a:r>
              <a:rPr lang="en-US" sz="2400" dirty="0" err="1" smtClean="0"/>
              <a:t>Bazot</a:t>
            </a:r>
            <a:r>
              <a:rPr lang="en-US" sz="2400" dirty="0" smtClean="0"/>
              <a:t> et al( 2004)</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71550"/>
          </a:xfrm>
        </p:spPr>
        <p:txBody>
          <a:bodyPr>
            <a:normAutofit/>
          </a:bodyPr>
          <a:lstStyle/>
          <a:p>
            <a:r>
              <a:rPr lang="en-US" sz="3600" dirty="0" smtClean="0"/>
              <a:t>Incidence</a:t>
            </a:r>
            <a:endParaRPr lang="en-US" dirty="0"/>
          </a:p>
        </p:txBody>
      </p:sp>
      <p:sp>
        <p:nvSpPr>
          <p:cNvPr id="3" name="Content Placeholder 2"/>
          <p:cNvSpPr>
            <a:spLocks noGrp="1"/>
          </p:cNvSpPr>
          <p:nvPr>
            <p:ph idx="1"/>
          </p:nvPr>
        </p:nvSpPr>
        <p:spPr>
          <a:xfrm>
            <a:off x="381000" y="1066800"/>
            <a:ext cx="8229600" cy="5059363"/>
          </a:xfrm>
        </p:spPr>
        <p:txBody>
          <a:bodyPr/>
          <a:lstStyle/>
          <a:p>
            <a:r>
              <a:rPr lang="en-US" sz="2400" dirty="0" smtClean="0"/>
              <a:t>Difficult to evaluate even in the general population</a:t>
            </a:r>
          </a:p>
          <a:p>
            <a:pPr>
              <a:buNone/>
            </a:pPr>
            <a:endParaRPr lang="en-US" dirty="0" smtClean="0"/>
          </a:p>
          <a:p>
            <a:r>
              <a:rPr lang="en-US" sz="2400" dirty="0" smtClean="0"/>
              <a:t>Evidence from imaging, shows that it  is not confined to older women</a:t>
            </a:r>
          </a:p>
          <a:p>
            <a:endParaRPr lang="en-US" sz="2400" dirty="0" smtClean="0"/>
          </a:p>
          <a:p>
            <a:r>
              <a:rPr lang="en-US" sz="2400" dirty="0" smtClean="0"/>
              <a:t>Detected in </a:t>
            </a:r>
            <a:r>
              <a:rPr lang="en-US" sz="2400" b="1" dirty="0" smtClean="0">
                <a:solidFill>
                  <a:schemeClr val="tx2"/>
                </a:solidFill>
              </a:rPr>
              <a:t>young symptomatic and</a:t>
            </a:r>
            <a:r>
              <a:rPr lang="en-US" sz="2400" b="1" i="1" dirty="0" smtClean="0">
                <a:solidFill>
                  <a:schemeClr val="tx2"/>
                </a:solidFill>
              </a:rPr>
              <a:t> also in young asymptomatic patients </a:t>
            </a:r>
          </a:p>
          <a:p>
            <a:pPr>
              <a:buNone/>
            </a:pPr>
            <a:endParaRPr lang="en-US" i="1" dirty="0" smtClean="0"/>
          </a:p>
          <a:p>
            <a:r>
              <a:rPr lang="en-US" sz="2400" dirty="0" smtClean="0"/>
              <a:t>Available data only for hysterectomy done for most severe forms</a:t>
            </a:r>
            <a:r>
              <a:rPr lang="en-US" dirty="0" smtClean="0"/>
              <a:t>.</a:t>
            </a:r>
          </a:p>
          <a:p>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450"/>
            <a:ext cx="8686800" cy="1143000"/>
          </a:xfrm>
        </p:spPr>
        <p:txBody>
          <a:bodyPr/>
          <a:lstStyle/>
          <a:p>
            <a:r>
              <a:rPr lang="en-US" dirty="0" smtClean="0"/>
              <a:t>Treatment of </a:t>
            </a:r>
            <a:r>
              <a:rPr lang="en-US" dirty="0" err="1" smtClean="0"/>
              <a:t>Adenomyosis</a:t>
            </a:r>
            <a:r>
              <a:rPr lang="en-US" dirty="0" smtClean="0"/>
              <a:t> at </a:t>
            </a:r>
            <a:r>
              <a:rPr lang="en-US" dirty="0" err="1" smtClean="0"/>
              <a:t>Womens</a:t>
            </a:r>
            <a:r>
              <a:rPr lang="en-US" dirty="0" smtClean="0"/>
              <a:t> Center</a:t>
            </a:r>
            <a:endParaRPr lang="en-US" dirty="0"/>
          </a:p>
        </p:txBody>
      </p:sp>
      <p:pic>
        <p:nvPicPr>
          <p:cNvPr id="5" name="Content Placeholder 4" descr="image-6.jpeg"/>
          <p:cNvPicPr>
            <a:picLocks noGrp="1" noChangeAspect="1"/>
          </p:cNvPicPr>
          <p:nvPr>
            <p:ph idx="1"/>
          </p:nvPr>
        </p:nvPicPr>
        <p:blipFill>
          <a:blip r:embed="rId2" cstate="print"/>
          <a:srcRect l="9091" r="5455"/>
          <a:stretch>
            <a:fillRect/>
          </a:stretch>
        </p:blipFill>
        <p:spPr>
          <a:xfrm rot="5400000">
            <a:off x="571499" y="800100"/>
            <a:ext cx="3581400" cy="4724400"/>
          </a:xfrm>
        </p:spPr>
      </p:pic>
      <p:sp>
        <p:nvSpPr>
          <p:cNvPr id="4" name="Slide Number Placeholder 3"/>
          <p:cNvSpPr>
            <a:spLocks noGrp="1"/>
          </p:cNvSpPr>
          <p:nvPr>
            <p:ph type="sldNum" sz="quarter" idx="11"/>
          </p:nvPr>
        </p:nvSpPr>
        <p:spPr/>
        <p:txBody>
          <a:bodyPr/>
          <a:lstStyle/>
          <a:p>
            <a:pPr>
              <a:defRPr/>
            </a:pPr>
            <a:fld id="{C5DCF0A0-65D7-4C57-B93C-35A1060D7433}" type="slidenum">
              <a:rPr lang="he-IL" smtClean="0"/>
              <a:pPr>
                <a:defRPr/>
              </a:pPr>
              <a:t>38</a:t>
            </a:fld>
            <a:endParaRPr lang="en-US" dirty="0"/>
          </a:p>
        </p:txBody>
      </p:sp>
      <p:pic>
        <p:nvPicPr>
          <p:cNvPr id="6" name="Picture 5" descr="image-7.jpeg"/>
          <p:cNvPicPr>
            <a:picLocks noChangeAspect="1"/>
          </p:cNvPicPr>
          <p:nvPr/>
        </p:nvPicPr>
        <p:blipFill>
          <a:blip r:embed="rId3" cstate="print"/>
          <a:srcRect l="9091" r="5455"/>
          <a:stretch>
            <a:fillRect/>
          </a:stretch>
        </p:blipFill>
        <p:spPr>
          <a:xfrm rot="5400000">
            <a:off x="5143500" y="952500"/>
            <a:ext cx="3581400" cy="4419600"/>
          </a:xfrm>
          <a:prstGeom prst="rect">
            <a:avLst/>
          </a:prstGeom>
        </p:spPr>
      </p:pic>
      <p:sp>
        <p:nvSpPr>
          <p:cNvPr id="7" name="TextBox 6"/>
          <p:cNvSpPr txBox="1"/>
          <p:nvPr/>
        </p:nvSpPr>
        <p:spPr>
          <a:xfrm>
            <a:off x="1524000" y="5029200"/>
            <a:ext cx="1379630" cy="276999"/>
          </a:xfrm>
          <a:prstGeom prst="rect">
            <a:avLst/>
          </a:prstGeom>
          <a:noFill/>
        </p:spPr>
        <p:txBody>
          <a:bodyPr wrap="none" rtlCol="0">
            <a:spAutoFit/>
          </a:bodyPr>
          <a:lstStyle/>
          <a:p>
            <a:r>
              <a:rPr lang="en-US" dirty="0" smtClean="0"/>
              <a:t>Before MRgFUS</a:t>
            </a:r>
            <a:endParaRPr lang="en-US" dirty="0"/>
          </a:p>
        </p:txBody>
      </p:sp>
      <p:sp>
        <p:nvSpPr>
          <p:cNvPr id="8" name="TextBox 7"/>
          <p:cNvSpPr txBox="1"/>
          <p:nvPr/>
        </p:nvSpPr>
        <p:spPr>
          <a:xfrm>
            <a:off x="6019800" y="5029200"/>
            <a:ext cx="1200870" cy="276999"/>
          </a:xfrm>
          <a:prstGeom prst="rect">
            <a:avLst/>
          </a:prstGeom>
          <a:noFill/>
        </p:spPr>
        <p:txBody>
          <a:bodyPr wrap="none" rtlCol="0">
            <a:spAutoFit/>
          </a:bodyPr>
          <a:lstStyle/>
          <a:p>
            <a:r>
              <a:rPr lang="en-US" dirty="0" smtClean="0"/>
              <a:t>Post MRgFUS</a:t>
            </a:r>
            <a:endParaRPr lang="en-US" dirty="0"/>
          </a:p>
        </p:txBody>
      </p:sp>
      <p:sp>
        <p:nvSpPr>
          <p:cNvPr id="9" name="TextBox 8"/>
          <p:cNvSpPr txBox="1"/>
          <p:nvPr/>
        </p:nvSpPr>
        <p:spPr>
          <a:xfrm>
            <a:off x="773074" y="5715000"/>
            <a:ext cx="8370926" cy="954107"/>
          </a:xfrm>
          <a:prstGeom prst="rect">
            <a:avLst/>
          </a:prstGeom>
          <a:noFill/>
        </p:spPr>
        <p:txBody>
          <a:bodyPr wrap="none" rtlCol="0">
            <a:spAutoFit/>
          </a:bodyPr>
          <a:lstStyle/>
          <a:p>
            <a:r>
              <a:rPr lang="en-US" sz="1400" dirty="0" smtClean="0"/>
              <a:t>Mrs.BS,34 yrs .</a:t>
            </a:r>
          </a:p>
          <a:p>
            <a:r>
              <a:rPr lang="en-US" sz="1400" dirty="0" smtClean="0"/>
              <a:t>H/</a:t>
            </a:r>
            <a:r>
              <a:rPr lang="en-US" sz="1400" dirty="0" err="1" smtClean="0"/>
              <a:t>o</a:t>
            </a:r>
            <a:r>
              <a:rPr lang="en-US" sz="1400" dirty="0" smtClean="0"/>
              <a:t> infertility </a:t>
            </a:r>
            <a:r>
              <a:rPr lang="en-US" sz="1400" dirty="0" err="1" smtClean="0"/>
              <a:t>x</a:t>
            </a:r>
            <a:r>
              <a:rPr lang="en-US" sz="1400" dirty="0" smtClean="0"/>
              <a:t> 4 yrs with c/o sever lower abdomen pain and heavy bleeding during cycles</a:t>
            </a:r>
          </a:p>
          <a:p>
            <a:r>
              <a:rPr lang="en-US" sz="1400" dirty="0" smtClean="0"/>
              <a:t>MRI showed diffuse </a:t>
            </a:r>
            <a:r>
              <a:rPr lang="en-US" sz="1400" dirty="0" err="1" smtClean="0"/>
              <a:t>adenomyosis</a:t>
            </a:r>
            <a:r>
              <a:rPr lang="en-US" sz="1400" dirty="0" smtClean="0"/>
              <a:t> involving anterior and posterior walls</a:t>
            </a:r>
          </a:p>
          <a:p>
            <a:r>
              <a:rPr lang="en-US" sz="1400" dirty="0" smtClean="0"/>
              <a:t>Post treatment she is asymptomatic </a:t>
            </a:r>
            <a:r>
              <a:rPr lang="en-US" sz="1400" dirty="0" err="1" smtClean="0"/>
              <a:t>x</a:t>
            </a:r>
            <a:r>
              <a:rPr lang="en-US" sz="1400" dirty="0" smtClean="0"/>
              <a:t> 3 month.</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age-16.jpeg"/>
          <p:cNvPicPr>
            <a:picLocks noGrp="1" noChangeAspect="1"/>
          </p:cNvPicPr>
          <p:nvPr>
            <p:ph idx="1"/>
          </p:nvPr>
        </p:nvPicPr>
        <p:blipFill>
          <a:blip r:embed="rId2" cstate="print"/>
          <a:srcRect l="7143" r="3571"/>
          <a:stretch>
            <a:fillRect/>
          </a:stretch>
        </p:blipFill>
        <p:spPr>
          <a:xfrm rot="5400000">
            <a:off x="457200" y="838201"/>
            <a:ext cx="3810000" cy="4724399"/>
          </a:xfrm>
        </p:spPr>
      </p:pic>
      <p:sp>
        <p:nvSpPr>
          <p:cNvPr id="4" name="Slide Number Placeholder 3"/>
          <p:cNvSpPr>
            <a:spLocks noGrp="1"/>
          </p:cNvSpPr>
          <p:nvPr>
            <p:ph type="sldNum" sz="quarter" idx="11"/>
          </p:nvPr>
        </p:nvSpPr>
        <p:spPr/>
        <p:txBody>
          <a:bodyPr/>
          <a:lstStyle/>
          <a:p>
            <a:pPr>
              <a:defRPr/>
            </a:pPr>
            <a:fld id="{C5DCF0A0-65D7-4C57-B93C-35A1060D7433}" type="slidenum">
              <a:rPr lang="he-IL" smtClean="0"/>
              <a:pPr>
                <a:defRPr/>
              </a:pPr>
              <a:t>39</a:t>
            </a:fld>
            <a:endParaRPr lang="en-US" dirty="0"/>
          </a:p>
        </p:txBody>
      </p:sp>
      <p:pic>
        <p:nvPicPr>
          <p:cNvPr id="6" name="Picture 5" descr="image-17.jpeg"/>
          <p:cNvPicPr>
            <a:picLocks noChangeAspect="1"/>
          </p:cNvPicPr>
          <p:nvPr/>
        </p:nvPicPr>
        <p:blipFill>
          <a:blip r:embed="rId3" cstate="print"/>
          <a:srcRect l="3571" r="7143"/>
          <a:stretch>
            <a:fillRect/>
          </a:stretch>
        </p:blipFill>
        <p:spPr>
          <a:xfrm rot="5400000">
            <a:off x="4953000" y="914400"/>
            <a:ext cx="3810000" cy="4572000"/>
          </a:xfrm>
          <a:prstGeom prst="rect">
            <a:avLst/>
          </a:prstGeom>
        </p:spPr>
      </p:pic>
      <p:sp>
        <p:nvSpPr>
          <p:cNvPr id="7" name="TextBox 6"/>
          <p:cNvSpPr txBox="1"/>
          <p:nvPr/>
        </p:nvSpPr>
        <p:spPr>
          <a:xfrm>
            <a:off x="1295400" y="5257800"/>
            <a:ext cx="1518364" cy="276999"/>
          </a:xfrm>
          <a:prstGeom prst="rect">
            <a:avLst/>
          </a:prstGeom>
          <a:noFill/>
        </p:spPr>
        <p:txBody>
          <a:bodyPr wrap="none" rtlCol="0">
            <a:spAutoFit/>
          </a:bodyPr>
          <a:lstStyle/>
          <a:p>
            <a:r>
              <a:rPr lang="en-US" dirty="0" smtClean="0"/>
              <a:t>Before treatment</a:t>
            </a:r>
            <a:endParaRPr lang="en-US" dirty="0"/>
          </a:p>
        </p:txBody>
      </p:sp>
      <p:sp>
        <p:nvSpPr>
          <p:cNvPr id="8" name="TextBox 7"/>
          <p:cNvSpPr txBox="1"/>
          <p:nvPr/>
        </p:nvSpPr>
        <p:spPr>
          <a:xfrm>
            <a:off x="5715000" y="5257800"/>
            <a:ext cx="1402948" cy="276999"/>
          </a:xfrm>
          <a:prstGeom prst="rect">
            <a:avLst/>
          </a:prstGeom>
          <a:noFill/>
        </p:spPr>
        <p:txBody>
          <a:bodyPr wrap="none" rtlCol="0">
            <a:spAutoFit/>
          </a:bodyPr>
          <a:lstStyle/>
          <a:p>
            <a:r>
              <a:rPr lang="en-US" dirty="0" smtClean="0"/>
              <a:t>After treatment</a:t>
            </a:r>
            <a:endParaRPr lang="en-US" dirty="0"/>
          </a:p>
        </p:txBody>
      </p:sp>
      <p:sp>
        <p:nvSpPr>
          <p:cNvPr id="9" name="TextBox 8"/>
          <p:cNvSpPr txBox="1"/>
          <p:nvPr/>
        </p:nvSpPr>
        <p:spPr>
          <a:xfrm>
            <a:off x="1676400" y="5715000"/>
            <a:ext cx="4816668" cy="954107"/>
          </a:xfrm>
          <a:prstGeom prst="rect">
            <a:avLst/>
          </a:prstGeom>
          <a:noFill/>
        </p:spPr>
        <p:txBody>
          <a:bodyPr wrap="none" rtlCol="0">
            <a:spAutoFit/>
          </a:bodyPr>
          <a:lstStyle/>
          <a:p>
            <a:r>
              <a:rPr lang="en-US" sz="1400" dirty="0" smtClean="0"/>
              <a:t>Miss P, 25yrs</a:t>
            </a:r>
          </a:p>
          <a:p>
            <a:r>
              <a:rPr lang="en-US" sz="1400" dirty="0" smtClean="0"/>
              <a:t>H/O heavy bleeding during cycles </a:t>
            </a:r>
            <a:r>
              <a:rPr lang="en-US" sz="1400" dirty="0" err="1" smtClean="0"/>
              <a:t>x</a:t>
            </a:r>
            <a:r>
              <a:rPr lang="en-US" sz="1400" dirty="0" smtClean="0"/>
              <a:t> 6 yrs</a:t>
            </a:r>
          </a:p>
          <a:p>
            <a:r>
              <a:rPr lang="en-US" sz="1400" dirty="0" smtClean="0"/>
              <a:t>MRI showed posterior wall and </a:t>
            </a:r>
            <a:r>
              <a:rPr lang="en-US" sz="1400" dirty="0" err="1" smtClean="0"/>
              <a:t>fundaladenomyosis</a:t>
            </a:r>
            <a:endParaRPr lang="en-US" sz="1400" dirty="0" smtClean="0"/>
          </a:p>
          <a:p>
            <a:r>
              <a:rPr lang="en-US" sz="1400" dirty="0" smtClean="0"/>
              <a:t>Post treatment asymptomatic </a:t>
            </a:r>
            <a:r>
              <a:rPr lang="en-US" sz="1400" dirty="0" err="1" smtClean="0"/>
              <a:t>x</a:t>
            </a:r>
            <a:r>
              <a:rPr lang="en-US" sz="1400" dirty="0" smtClean="0"/>
              <a:t> 2 months</a:t>
            </a:r>
            <a:endParaRPr lang="en-US" sz="1400" dirty="0"/>
          </a:p>
        </p:txBody>
      </p:sp>
      <p:sp>
        <p:nvSpPr>
          <p:cNvPr id="11" name="Title 1"/>
          <p:cNvSpPr>
            <a:spLocks noGrp="1"/>
          </p:cNvSpPr>
          <p:nvPr>
            <p:ph type="title"/>
          </p:nvPr>
        </p:nvSpPr>
        <p:spPr>
          <a:xfrm>
            <a:off x="0" y="-171450"/>
            <a:ext cx="8686800" cy="1143000"/>
          </a:xfrm>
        </p:spPr>
        <p:txBody>
          <a:bodyPr/>
          <a:lstStyle/>
          <a:p>
            <a:r>
              <a:rPr lang="en-US" dirty="0" smtClean="0"/>
              <a:t>Treatment of </a:t>
            </a:r>
            <a:r>
              <a:rPr lang="en-US" dirty="0" err="1" smtClean="0"/>
              <a:t>Adenomyosis</a:t>
            </a:r>
            <a:r>
              <a:rPr lang="en-US" dirty="0" smtClean="0"/>
              <a:t> at </a:t>
            </a:r>
            <a:r>
              <a:rPr lang="en-US" dirty="0" err="1" smtClean="0"/>
              <a:t>Womens</a:t>
            </a:r>
            <a:r>
              <a:rPr lang="en-US" dirty="0" smtClean="0"/>
              <a:t> Center</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228600" y="0"/>
            <a:ext cx="8459788" cy="998537"/>
          </a:xfrm>
        </p:spPr>
        <p:txBody>
          <a:bodyPr/>
          <a:lstStyle/>
          <a:p>
            <a:r>
              <a:rPr lang="en-GB" sz="3200" dirty="0" smtClean="0"/>
              <a:t>Evolution of Surgery</a:t>
            </a:r>
            <a:endParaRPr lang="en-GB" sz="3600" dirty="0"/>
          </a:p>
        </p:txBody>
      </p:sp>
      <p:pic>
        <p:nvPicPr>
          <p:cNvPr id="7" name="תמונה 4" descr="timeline.jpg"/>
          <p:cNvPicPr>
            <a:picLocks noChangeAspect="1"/>
          </p:cNvPicPr>
          <p:nvPr/>
        </p:nvPicPr>
        <p:blipFill>
          <a:blip r:embed="rId3"/>
          <a:srcRect/>
          <a:stretch>
            <a:fillRect/>
          </a:stretch>
        </p:blipFill>
        <p:spPr bwMode="auto">
          <a:xfrm>
            <a:off x="0" y="1214438"/>
            <a:ext cx="9144000" cy="1147762"/>
          </a:xfrm>
          <a:prstGeom prst="rect">
            <a:avLst/>
          </a:prstGeom>
          <a:noFill/>
          <a:ln w="9525">
            <a:noFill/>
            <a:miter lim="800000"/>
            <a:headEnd/>
            <a:tailEnd/>
          </a:ln>
        </p:spPr>
      </p:pic>
      <p:grpSp>
        <p:nvGrpSpPr>
          <p:cNvPr id="2" name="קבוצה 16"/>
          <p:cNvGrpSpPr>
            <a:grpSpLocks/>
          </p:cNvGrpSpPr>
          <p:nvPr/>
        </p:nvGrpSpPr>
        <p:grpSpPr bwMode="auto">
          <a:xfrm>
            <a:off x="228600" y="1676400"/>
            <a:ext cx="2876550" cy="4198938"/>
            <a:chOff x="214282" y="790707"/>
            <a:chExt cx="2877074" cy="4198376"/>
          </a:xfrm>
        </p:grpSpPr>
        <p:pic>
          <p:nvPicPr>
            <p:cNvPr id="9" name="תמונה 12" descr="19 pic.png"/>
            <p:cNvPicPr>
              <a:picLocks noChangeAspect="1"/>
            </p:cNvPicPr>
            <p:nvPr/>
          </p:nvPicPr>
          <p:blipFill>
            <a:blip r:embed="rId4"/>
            <a:srcRect/>
            <a:stretch>
              <a:fillRect/>
            </a:stretch>
          </p:blipFill>
          <p:spPr bwMode="auto">
            <a:xfrm>
              <a:off x="214282" y="2361924"/>
              <a:ext cx="2877074" cy="2627159"/>
            </a:xfrm>
            <a:prstGeom prst="rect">
              <a:avLst/>
            </a:prstGeom>
            <a:noFill/>
            <a:ln w="9525">
              <a:noFill/>
              <a:miter lim="800000"/>
              <a:headEnd/>
              <a:tailEnd/>
            </a:ln>
          </p:spPr>
        </p:pic>
        <p:pic>
          <p:nvPicPr>
            <p:cNvPr id="10" name="תמונה 11" descr="19 century.png"/>
            <p:cNvPicPr>
              <a:picLocks noChangeAspect="1"/>
            </p:cNvPicPr>
            <p:nvPr/>
          </p:nvPicPr>
          <p:blipFill>
            <a:blip r:embed="rId5"/>
            <a:srcRect/>
            <a:stretch>
              <a:fillRect/>
            </a:stretch>
          </p:blipFill>
          <p:spPr bwMode="auto">
            <a:xfrm>
              <a:off x="685855" y="790707"/>
              <a:ext cx="1816458" cy="1347105"/>
            </a:xfrm>
            <a:prstGeom prst="rect">
              <a:avLst/>
            </a:prstGeom>
            <a:noFill/>
            <a:ln w="9525">
              <a:noFill/>
              <a:miter lim="800000"/>
              <a:headEnd/>
              <a:tailEnd/>
            </a:ln>
          </p:spPr>
        </p:pic>
      </p:grpSp>
      <p:pic>
        <p:nvPicPr>
          <p:cNvPr id="11" name="תמונה 14" descr="20 pic.png"/>
          <p:cNvPicPr>
            <a:picLocks noChangeAspect="1"/>
          </p:cNvPicPr>
          <p:nvPr/>
        </p:nvPicPr>
        <p:blipFill>
          <a:blip r:embed="rId6"/>
          <a:srcRect/>
          <a:stretch>
            <a:fillRect/>
          </a:stretch>
        </p:blipFill>
        <p:spPr bwMode="auto">
          <a:xfrm>
            <a:off x="3200400" y="3352800"/>
            <a:ext cx="2803525" cy="2608263"/>
          </a:xfrm>
          <a:prstGeom prst="rect">
            <a:avLst/>
          </a:prstGeom>
          <a:noFill/>
          <a:ln w="9525">
            <a:noFill/>
            <a:miter lim="800000"/>
            <a:headEnd/>
            <a:tailEnd/>
          </a:ln>
        </p:spPr>
      </p:pic>
      <p:pic>
        <p:nvPicPr>
          <p:cNvPr id="12" name="תמונה 13" descr="20 century.png"/>
          <p:cNvPicPr>
            <a:picLocks noChangeAspect="1"/>
          </p:cNvPicPr>
          <p:nvPr/>
        </p:nvPicPr>
        <p:blipFill>
          <a:blip r:embed="rId7"/>
          <a:srcRect/>
          <a:stretch>
            <a:fillRect/>
          </a:stretch>
        </p:blipFill>
        <p:spPr bwMode="auto">
          <a:xfrm>
            <a:off x="3505200" y="1981200"/>
            <a:ext cx="2376488" cy="1341438"/>
          </a:xfrm>
          <a:prstGeom prst="rect">
            <a:avLst/>
          </a:prstGeom>
          <a:noFill/>
          <a:ln w="9525">
            <a:noFill/>
            <a:miter lim="800000"/>
            <a:headEnd/>
            <a:tailEnd/>
          </a:ln>
        </p:spPr>
      </p:pic>
      <p:grpSp>
        <p:nvGrpSpPr>
          <p:cNvPr id="3" name="קבוצה 18"/>
          <p:cNvGrpSpPr>
            <a:grpSpLocks/>
          </p:cNvGrpSpPr>
          <p:nvPr/>
        </p:nvGrpSpPr>
        <p:grpSpPr bwMode="auto">
          <a:xfrm>
            <a:off x="6019800" y="2286000"/>
            <a:ext cx="2816225" cy="3940175"/>
            <a:chOff x="6215074" y="1060578"/>
            <a:chExt cx="2815848" cy="3940058"/>
          </a:xfrm>
        </p:grpSpPr>
        <p:pic>
          <p:nvPicPr>
            <p:cNvPr id="14" name="תמונה 10" descr="21 pic.png"/>
            <p:cNvPicPr>
              <a:picLocks noChangeAspect="1"/>
            </p:cNvPicPr>
            <p:nvPr/>
          </p:nvPicPr>
          <p:blipFill>
            <a:blip r:embed="rId8"/>
            <a:srcRect/>
            <a:stretch>
              <a:fillRect/>
            </a:stretch>
          </p:blipFill>
          <p:spPr bwMode="auto">
            <a:xfrm>
              <a:off x="6215074" y="2361924"/>
              <a:ext cx="2815848" cy="2638712"/>
            </a:xfrm>
            <a:prstGeom prst="rect">
              <a:avLst/>
            </a:prstGeom>
            <a:noFill/>
            <a:ln w="9525">
              <a:noFill/>
              <a:miter lim="800000"/>
              <a:headEnd/>
              <a:tailEnd/>
            </a:ln>
          </p:spPr>
        </p:pic>
        <p:pic>
          <p:nvPicPr>
            <p:cNvPr id="15" name="תמונה 15" descr="21 century.png"/>
            <p:cNvPicPr>
              <a:picLocks noChangeAspect="1"/>
            </p:cNvPicPr>
            <p:nvPr/>
          </p:nvPicPr>
          <p:blipFill>
            <a:blip r:embed="rId9"/>
            <a:srcRect/>
            <a:stretch>
              <a:fillRect/>
            </a:stretch>
          </p:blipFill>
          <p:spPr bwMode="auto">
            <a:xfrm>
              <a:off x="6976972" y="1060578"/>
              <a:ext cx="1176431" cy="1030139"/>
            </a:xfrm>
            <a:prstGeom prst="rect">
              <a:avLst/>
            </a:prstGeom>
            <a:noFill/>
            <a:ln w="9525">
              <a:noFill/>
              <a:miter lim="800000"/>
              <a:headEnd/>
              <a:tailEnd/>
            </a:ln>
          </p:spPr>
        </p:pic>
      </p:grpSp>
    </p:spTree>
    <p:extLst>
      <p:ext uri="{BB962C8B-B14F-4D97-AF65-F5344CB8AC3E}">
        <p14:creationId xmlns="" xmlns:p14="http://schemas.microsoft.com/office/powerpoint/2010/main" xmlns:mv="urn:schemas-microsoft-com:mac:vml" xmlns:mc="http://schemas.openxmlformats.org/markup-compatibility/2006" val="4098211272"/>
      </p:ext>
    </p:extLst>
  </p:cSld>
  <p:clrMapOvr>
    <a:masterClrMapping/>
  </p:clrMapOvr>
  <mc:AlternateContent xmlns:mc="http://schemas.openxmlformats.org/markup-compatibility/2006">
    <mc:Choice xmlns="" xmlns:p14="http://schemas.microsoft.com/office/powerpoint/2010/main" xmlns:mv="urn:schemas-microsoft-com:mac:vml"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age-18.jpeg"/>
          <p:cNvPicPr>
            <a:picLocks noGrp="1" noChangeAspect="1"/>
          </p:cNvPicPr>
          <p:nvPr>
            <p:ph idx="1"/>
          </p:nvPr>
        </p:nvPicPr>
        <p:blipFill>
          <a:blip r:embed="rId2"/>
          <a:srcRect l="10526"/>
          <a:stretch>
            <a:fillRect/>
          </a:stretch>
        </p:blipFill>
        <p:spPr>
          <a:xfrm rot="5400000">
            <a:off x="319882" y="975519"/>
            <a:ext cx="3886198" cy="4525963"/>
          </a:xfrm>
        </p:spPr>
      </p:pic>
      <p:sp>
        <p:nvSpPr>
          <p:cNvPr id="4" name="Slide Number Placeholder 3"/>
          <p:cNvSpPr>
            <a:spLocks noGrp="1"/>
          </p:cNvSpPr>
          <p:nvPr>
            <p:ph type="sldNum" sz="quarter" idx="11"/>
          </p:nvPr>
        </p:nvSpPr>
        <p:spPr/>
        <p:txBody>
          <a:bodyPr/>
          <a:lstStyle/>
          <a:p>
            <a:pPr>
              <a:defRPr/>
            </a:pPr>
            <a:fld id="{C5DCF0A0-65D7-4C57-B93C-35A1060D7433}" type="slidenum">
              <a:rPr lang="he-IL" smtClean="0"/>
              <a:pPr>
                <a:defRPr/>
              </a:pPr>
              <a:t>40</a:t>
            </a:fld>
            <a:endParaRPr lang="en-US" dirty="0"/>
          </a:p>
        </p:txBody>
      </p:sp>
      <p:pic>
        <p:nvPicPr>
          <p:cNvPr id="6" name="Picture 5" descr="image-19.jpeg"/>
          <p:cNvPicPr>
            <a:picLocks noChangeAspect="1"/>
          </p:cNvPicPr>
          <p:nvPr/>
        </p:nvPicPr>
        <p:blipFill>
          <a:blip r:embed="rId3"/>
          <a:srcRect l="7018" r="3509"/>
          <a:stretch>
            <a:fillRect/>
          </a:stretch>
        </p:blipFill>
        <p:spPr>
          <a:xfrm rot="5400000">
            <a:off x="4876800" y="914400"/>
            <a:ext cx="3886200" cy="4648200"/>
          </a:xfrm>
          <a:prstGeom prst="rect">
            <a:avLst/>
          </a:prstGeom>
        </p:spPr>
      </p:pic>
      <p:sp>
        <p:nvSpPr>
          <p:cNvPr id="7" name="TextBox 6"/>
          <p:cNvSpPr txBox="1"/>
          <p:nvPr/>
        </p:nvSpPr>
        <p:spPr>
          <a:xfrm>
            <a:off x="1447800" y="5257800"/>
            <a:ext cx="1379630" cy="276999"/>
          </a:xfrm>
          <a:prstGeom prst="rect">
            <a:avLst/>
          </a:prstGeom>
          <a:noFill/>
        </p:spPr>
        <p:txBody>
          <a:bodyPr wrap="none" rtlCol="0">
            <a:spAutoFit/>
          </a:bodyPr>
          <a:lstStyle/>
          <a:p>
            <a:r>
              <a:rPr lang="en-US" dirty="0" smtClean="0"/>
              <a:t>Before MRgFUS</a:t>
            </a:r>
            <a:endParaRPr lang="en-US" dirty="0"/>
          </a:p>
        </p:txBody>
      </p:sp>
      <p:sp>
        <p:nvSpPr>
          <p:cNvPr id="8" name="TextBox 7"/>
          <p:cNvSpPr txBox="1"/>
          <p:nvPr/>
        </p:nvSpPr>
        <p:spPr>
          <a:xfrm>
            <a:off x="6096000" y="5257800"/>
            <a:ext cx="1200870" cy="276999"/>
          </a:xfrm>
          <a:prstGeom prst="rect">
            <a:avLst/>
          </a:prstGeom>
          <a:noFill/>
        </p:spPr>
        <p:txBody>
          <a:bodyPr wrap="none" rtlCol="0">
            <a:spAutoFit/>
          </a:bodyPr>
          <a:lstStyle/>
          <a:p>
            <a:r>
              <a:rPr lang="en-US" dirty="0" smtClean="0"/>
              <a:t>Post MRgFUS</a:t>
            </a:r>
            <a:endParaRPr lang="en-US" dirty="0"/>
          </a:p>
        </p:txBody>
      </p:sp>
      <p:sp>
        <p:nvSpPr>
          <p:cNvPr id="9" name="TextBox 8"/>
          <p:cNvSpPr txBox="1"/>
          <p:nvPr/>
        </p:nvSpPr>
        <p:spPr>
          <a:xfrm>
            <a:off x="762001" y="5638800"/>
            <a:ext cx="8382000" cy="1169551"/>
          </a:xfrm>
          <a:prstGeom prst="rect">
            <a:avLst/>
          </a:prstGeom>
          <a:noFill/>
        </p:spPr>
        <p:txBody>
          <a:bodyPr wrap="square" rtlCol="0">
            <a:spAutoFit/>
          </a:bodyPr>
          <a:lstStyle/>
          <a:p>
            <a:r>
              <a:rPr lang="en-US" sz="1400" dirty="0" err="1" smtClean="0"/>
              <a:t>Mrs.B</a:t>
            </a:r>
            <a:r>
              <a:rPr lang="en-US" sz="1400" dirty="0" smtClean="0"/>
              <a:t>, 34yrs.</a:t>
            </a:r>
          </a:p>
          <a:p>
            <a:r>
              <a:rPr lang="en-US" sz="1400" dirty="0" smtClean="0"/>
              <a:t>H/O  infertility for </a:t>
            </a:r>
            <a:r>
              <a:rPr lang="en-US" sz="1400" dirty="0" err="1" smtClean="0"/>
              <a:t>x</a:t>
            </a:r>
            <a:r>
              <a:rPr lang="en-US" sz="1400" dirty="0" smtClean="0"/>
              <a:t> 2 yrs with heavy bleeding and lower abdomen pain during cycles with cycles lasting for 10-15 days.</a:t>
            </a:r>
          </a:p>
          <a:p>
            <a:r>
              <a:rPr lang="en-US" sz="1400" dirty="0" smtClean="0"/>
              <a:t>MRI </a:t>
            </a:r>
            <a:r>
              <a:rPr lang="en-US" sz="1400" dirty="0" err="1" smtClean="0"/>
              <a:t>showedposterior</a:t>
            </a:r>
            <a:r>
              <a:rPr lang="en-US" sz="1400" dirty="0" smtClean="0"/>
              <a:t> wall </a:t>
            </a:r>
            <a:r>
              <a:rPr lang="en-US" sz="1400" dirty="0" err="1" smtClean="0"/>
              <a:t>adenomyosis</a:t>
            </a:r>
            <a:endParaRPr lang="en-US" sz="1400" dirty="0" smtClean="0"/>
          </a:p>
          <a:p>
            <a:r>
              <a:rPr lang="en-US" sz="1400" dirty="0" smtClean="0"/>
              <a:t>Post treatment – Asymptomatic </a:t>
            </a:r>
            <a:r>
              <a:rPr lang="en-US" sz="1400" dirty="0" err="1" smtClean="0"/>
              <a:t>x</a:t>
            </a:r>
            <a:r>
              <a:rPr lang="en-US" sz="1400" dirty="0" smtClean="0"/>
              <a:t> 3 months </a:t>
            </a:r>
            <a:endParaRPr lang="en-US" sz="1400" dirty="0"/>
          </a:p>
        </p:txBody>
      </p:sp>
      <p:sp>
        <p:nvSpPr>
          <p:cNvPr id="10" name="Title 1"/>
          <p:cNvSpPr>
            <a:spLocks noGrp="1"/>
          </p:cNvSpPr>
          <p:nvPr>
            <p:ph type="title"/>
          </p:nvPr>
        </p:nvSpPr>
        <p:spPr>
          <a:xfrm>
            <a:off x="0" y="-171450"/>
            <a:ext cx="8686800" cy="1143000"/>
          </a:xfrm>
        </p:spPr>
        <p:txBody>
          <a:bodyPr/>
          <a:lstStyle/>
          <a:p>
            <a:r>
              <a:rPr lang="en-US" dirty="0" smtClean="0"/>
              <a:t>Treatment of </a:t>
            </a:r>
            <a:r>
              <a:rPr lang="en-US" dirty="0" err="1" smtClean="0"/>
              <a:t>Adenomyosis</a:t>
            </a:r>
            <a:r>
              <a:rPr lang="en-US" dirty="0" smtClean="0"/>
              <a:t> at </a:t>
            </a:r>
            <a:r>
              <a:rPr lang="en-US" dirty="0" err="1" smtClean="0"/>
              <a:t>Womens</a:t>
            </a:r>
            <a:r>
              <a:rPr lang="en-US" dirty="0" smtClean="0"/>
              <a:t> Center</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8647272" y="6407944"/>
            <a:ext cx="365760" cy="365125"/>
          </a:xfrm>
          <a:prstGeom prst="rect">
            <a:avLst/>
          </a:prstGeom>
        </p:spPr>
        <p:txBody>
          <a:bodyPr/>
          <a:lstStyle/>
          <a:p>
            <a:fld id="{B172DB07-4B89-40B5-B830-8521F4FA8845}" type="slidenum">
              <a:rPr lang="he-IL"/>
              <a:pPr/>
              <a:t>41</a:t>
            </a:fld>
            <a:endParaRPr lang="en-US"/>
          </a:p>
        </p:txBody>
      </p:sp>
      <p:sp>
        <p:nvSpPr>
          <p:cNvPr id="52226" name="Rectangle 2"/>
          <p:cNvSpPr>
            <a:spLocks noGrp="1" noChangeArrowheads="1"/>
          </p:cNvSpPr>
          <p:nvPr>
            <p:ph type="title"/>
          </p:nvPr>
        </p:nvSpPr>
        <p:spPr>
          <a:xfrm>
            <a:off x="381000" y="0"/>
            <a:ext cx="7015162" cy="571500"/>
          </a:xfrm>
        </p:spPr>
        <p:txBody>
          <a:bodyPr>
            <a:noAutofit/>
          </a:bodyPr>
          <a:lstStyle/>
          <a:p>
            <a:r>
              <a:rPr lang="en-US" sz="3200" dirty="0" err="1" smtClean="0"/>
              <a:t>MRgFUS</a:t>
            </a:r>
            <a:r>
              <a:rPr lang="en-US" sz="3200" dirty="0">
                <a:solidFill>
                  <a:schemeClr val="bg1"/>
                </a:solidFill>
              </a:rPr>
              <a:t>for Adenomyosis</a:t>
            </a:r>
          </a:p>
        </p:txBody>
      </p:sp>
      <p:sp>
        <p:nvSpPr>
          <p:cNvPr id="52228" name="Text Box 4"/>
          <p:cNvSpPr txBox="1">
            <a:spLocks noChangeArrowheads="1"/>
          </p:cNvSpPr>
          <p:nvPr/>
        </p:nvSpPr>
        <p:spPr bwMode="auto">
          <a:xfrm>
            <a:off x="381000" y="1744682"/>
            <a:ext cx="8518525" cy="3970318"/>
          </a:xfrm>
          <a:prstGeom prst="rect">
            <a:avLst/>
          </a:prstGeom>
          <a:noFill/>
          <a:ln w="9525">
            <a:noFill/>
            <a:miter lim="800000"/>
            <a:headEnd/>
            <a:tailEnd/>
          </a:ln>
          <a:effectLst/>
        </p:spPr>
        <p:txBody>
          <a:bodyPr>
            <a:spAutoFit/>
          </a:bodyPr>
          <a:lstStyle/>
          <a:p>
            <a:pPr marL="174625" indent="-174625" algn="l" rtl="0" eaLnBrk="0" hangingPunct="0">
              <a:buClr>
                <a:schemeClr val="tx1"/>
              </a:buClr>
              <a:buFontTx/>
              <a:buChar char="•"/>
            </a:pPr>
            <a:r>
              <a:rPr lang="en-US" sz="2000" i="1" dirty="0" err="1">
                <a:cs typeface="Arial" pitchFamily="34" charset="0"/>
              </a:rPr>
              <a:t>Fukunishi</a:t>
            </a:r>
            <a:r>
              <a:rPr lang="en-US" sz="2000" i="1" dirty="0">
                <a:cs typeface="Arial" pitchFamily="34" charset="0"/>
              </a:rPr>
              <a:t> H, Funaki K, Sawada K et al. “</a:t>
            </a:r>
            <a:r>
              <a:rPr lang="en-US" sz="2000" b="1" i="1" dirty="0">
                <a:cs typeface="Arial" pitchFamily="34" charset="0"/>
              </a:rPr>
              <a:t>Early results of magnetic resonance-guided focused ultrasound surgery of adenomyosis: analysis of 20 cases</a:t>
            </a:r>
            <a:r>
              <a:rPr lang="en-US" sz="2000" i="1" dirty="0">
                <a:cs typeface="Arial" pitchFamily="34" charset="0"/>
              </a:rPr>
              <a:t>”. J. Min. Inv. Gynecol. (2008); 15:571–579</a:t>
            </a:r>
            <a:r>
              <a:rPr lang="en-US" sz="2000" i="1" dirty="0" smtClean="0">
                <a:cs typeface="Arial" pitchFamily="34" charset="0"/>
              </a:rPr>
              <a:t>.</a:t>
            </a:r>
          </a:p>
          <a:p>
            <a:pPr marL="174625" indent="-174625" algn="l" rtl="0" eaLnBrk="0" hangingPunct="0">
              <a:buClr>
                <a:schemeClr val="tx1"/>
              </a:buClr>
              <a:buFontTx/>
              <a:buChar char="•"/>
            </a:pPr>
            <a:endParaRPr lang="en-US" sz="2000" i="1" dirty="0">
              <a:cs typeface="Arial" pitchFamily="34" charset="0"/>
            </a:endParaRPr>
          </a:p>
          <a:p>
            <a:pPr marL="174625" indent="-174625" algn="l" rtl="0" eaLnBrk="0" hangingPunct="0">
              <a:buClr>
                <a:schemeClr val="tx1"/>
              </a:buClr>
              <a:buFontTx/>
              <a:buChar char="•"/>
            </a:pPr>
            <a:r>
              <a:rPr lang="en-US" sz="2000" i="1" dirty="0">
                <a:cs typeface="Arial" pitchFamily="34" charset="0"/>
              </a:rPr>
              <a:t> Ken T, Kaori T, Tsuyoshi I, Nobuko M, </a:t>
            </a:r>
            <a:r>
              <a:rPr lang="en-US" sz="2000" i="1" dirty="0" err="1">
                <a:cs typeface="Arial" pitchFamily="34" charset="0"/>
              </a:rPr>
              <a:t>Toshitaka</a:t>
            </a:r>
            <a:r>
              <a:rPr lang="en-US" sz="2000" i="1" dirty="0">
                <a:cs typeface="Arial" pitchFamily="34" charset="0"/>
              </a:rPr>
              <a:t> F, Takashi K. “</a:t>
            </a:r>
            <a:r>
              <a:rPr lang="en-US" sz="2000" b="1" i="1" dirty="0">
                <a:cs typeface="Arial" pitchFamily="34" charset="0"/>
              </a:rPr>
              <a:t>MR Imaging Findings of Adenomyosis: Correlation with </a:t>
            </a:r>
            <a:r>
              <a:rPr lang="en-US" sz="2000" b="1" i="1" dirty="0" err="1">
                <a:cs typeface="Arial" pitchFamily="34" charset="0"/>
              </a:rPr>
              <a:t>Histopathologic</a:t>
            </a:r>
            <a:r>
              <a:rPr lang="en-US" sz="2000" b="1" i="1" dirty="0">
                <a:cs typeface="Arial" pitchFamily="34" charset="0"/>
              </a:rPr>
              <a:t> Features and Diagnostic Pitfalls</a:t>
            </a:r>
            <a:r>
              <a:rPr lang="en-US" sz="2000" i="1" dirty="0">
                <a:cs typeface="Arial" pitchFamily="34" charset="0"/>
              </a:rPr>
              <a:t>”. </a:t>
            </a:r>
            <a:r>
              <a:rPr lang="en-US" sz="2000" i="1" dirty="0" err="1">
                <a:cs typeface="Arial" pitchFamily="34" charset="0"/>
              </a:rPr>
              <a:t>RadioGraphics</a:t>
            </a:r>
            <a:r>
              <a:rPr lang="en-US" sz="2000" i="1" dirty="0">
                <a:cs typeface="Arial" pitchFamily="34" charset="0"/>
              </a:rPr>
              <a:t> (2005); 25:21–40</a:t>
            </a:r>
            <a:r>
              <a:rPr lang="en-US" sz="2000" i="1" dirty="0" smtClean="0">
                <a:cs typeface="Arial" pitchFamily="34" charset="0"/>
              </a:rPr>
              <a:t>.</a:t>
            </a:r>
          </a:p>
          <a:p>
            <a:pPr marL="174625" indent="-174625" algn="l" rtl="0" eaLnBrk="0" hangingPunct="0">
              <a:buClr>
                <a:schemeClr val="tx1"/>
              </a:buClr>
              <a:buFontTx/>
              <a:buChar char="•"/>
            </a:pPr>
            <a:endParaRPr lang="en-US" sz="2000" i="1" dirty="0">
              <a:cs typeface="Arial" pitchFamily="34" charset="0"/>
            </a:endParaRPr>
          </a:p>
          <a:p>
            <a:pPr marL="174625" indent="-174625" algn="l" rtl="0" eaLnBrk="0" hangingPunct="0">
              <a:buClr>
                <a:schemeClr val="tx1"/>
              </a:buClr>
              <a:buFontTx/>
              <a:buChar char="•"/>
            </a:pPr>
            <a:r>
              <a:rPr lang="en-US" sz="2000" i="1" dirty="0" err="1">
                <a:cs typeface="Arial" pitchFamily="34" charset="0"/>
              </a:rPr>
              <a:t>Azziz</a:t>
            </a:r>
            <a:r>
              <a:rPr lang="en-US" sz="2000" i="1" dirty="0">
                <a:cs typeface="Arial" pitchFamily="34" charset="0"/>
              </a:rPr>
              <a:t> R. </a:t>
            </a:r>
            <a:r>
              <a:rPr lang="en-US" sz="2000" b="1" i="1" dirty="0">
                <a:cs typeface="Arial" pitchFamily="34" charset="0"/>
              </a:rPr>
              <a:t>Adenomyosis: current perspectives</a:t>
            </a:r>
            <a:r>
              <a:rPr lang="en-US" sz="2000" i="1" dirty="0">
                <a:cs typeface="Arial" pitchFamily="34" charset="0"/>
              </a:rPr>
              <a:t>. </a:t>
            </a:r>
            <a:r>
              <a:rPr lang="en-US" sz="2000" i="1" dirty="0" err="1">
                <a:cs typeface="Arial" pitchFamily="34" charset="0"/>
              </a:rPr>
              <a:t>ObstetGynecolClin</a:t>
            </a:r>
            <a:r>
              <a:rPr lang="en-US" sz="2000" i="1" dirty="0">
                <a:cs typeface="Arial" pitchFamily="34" charset="0"/>
              </a:rPr>
              <a:t> North Am 1989; 16:221–235</a:t>
            </a:r>
            <a:r>
              <a:rPr lang="en-US" sz="2800" dirty="0">
                <a:cs typeface="Arial" pitchFamily="34" charset="0"/>
              </a:rPr>
              <a:t>.</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p:cNvSpPr>
            <a:spLocks noGrp="1"/>
          </p:cNvSpPr>
          <p:nvPr>
            <p:ph type="sldNum" sz="quarter" idx="4294967295"/>
          </p:nvPr>
        </p:nvSpPr>
        <p:spPr>
          <a:xfrm>
            <a:off x="8647272" y="6407944"/>
            <a:ext cx="365760" cy="365125"/>
          </a:xfrm>
          <a:prstGeom prst="rect">
            <a:avLst/>
          </a:prstGeom>
        </p:spPr>
        <p:txBody>
          <a:bodyPr/>
          <a:lstStyle/>
          <a:p>
            <a:fld id="{12172757-9C14-4A31-95C4-A2E0AF8E5A14}" type="slidenum">
              <a:rPr lang="he-IL"/>
              <a:pPr/>
              <a:t>42</a:t>
            </a:fld>
            <a:endParaRPr lang="en-US" dirty="0"/>
          </a:p>
        </p:txBody>
      </p:sp>
      <p:sp>
        <p:nvSpPr>
          <p:cNvPr id="54275" name="Text Box 3"/>
          <p:cNvSpPr txBox="1">
            <a:spLocks noChangeArrowheads="1"/>
          </p:cNvSpPr>
          <p:nvPr/>
        </p:nvSpPr>
        <p:spPr bwMode="auto">
          <a:xfrm>
            <a:off x="4724400" y="3429000"/>
            <a:ext cx="1601787" cy="276999"/>
          </a:xfrm>
          <a:prstGeom prst="rect">
            <a:avLst/>
          </a:prstGeom>
          <a:noFill/>
          <a:ln w="9525">
            <a:noFill/>
            <a:miter lim="800000"/>
            <a:headEnd/>
            <a:tailEnd/>
          </a:ln>
          <a:effectLst/>
        </p:spPr>
        <p:txBody>
          <a:bodyPr>
            <a:spAutoFit/>
          </a:bodyPr>
          <a:lstStyle/>
          <a:p>
            <a:pPr algn="ctr" rtl="0" eaLnBrk="0" hangingPunct="0">
              <a:spcBef>
                <a:spcPct val="50000"/>
              </a:spcBef>
            </a:pPr>
            <a:r>
              <a:rPr lang="en-US" b="1" dirty="0">
                <a:latin typeface="Verdana" pitchFamily="34" charset="0"/>
              </a:rPr>
              <a:t>Before MRgFUS</a:t>
            </a:r>
          </a:p>
        </p:txBody>
      </p:sp>
      <p:sp>
        <p:nvSpPr>
          <p:cNvPr id="54276" name="Text Box 4"/>
          <p:cNvSpPr txBox="1">
            <a:spLocks noChangeArrowheads="1"/>
          </p:cNvSpPr>
          <p:nvPr/>
        </p:nvSpPr>
        <p:spPr bwMode="auto">
          <a:xfrm>
            <a:off x="6629400" y="3429000"/>
            <a:ext cx="2054225" cy="457200"/>
          </a:xfrm>
          <a:prstGeom prst="rect">
            <a:avLst/>
          </a:prstGeom>
          <a:noFill/>
          <a:ln w="9525">
            <a:noFill/>
            <a:miter lim="800000"/>
            <a:headEnd/>
            <a:tailEnd/>
          </a:ln>
          <a:effectLst/>
        </p:spPr>
        <p:txBody>
          <a:bodyPr>
            <a:spAutoFit/>
          </a:bodyPr>
          <a:lstStyle/>
          <a:p>
            <a:pPr algn="ctr" rtl="0" eaLnBrk="0" hangingPunct="0">
              <a:spcBef>
                <a:spcPct val="50000"/>
              </a:spcBef>
            </a:pPr>
            <a:r>
              <a:rPr lang="en-US" sz="1200" b="1" dirty="0">
                <a:latin typeface="Verdana" pitchFamily="34" charset="0"/>
              </a:rPr>
              <a:t>Immediately after MRgFUS</a:t>
            </a:r>
          </a:p>
        </p:txBody>
      </p:sp>
      <p:sp>
        <p:nvSpPr>
          <p:cNvPr id="54277" name="Text Box 5"/>
          <p:cNvSpPr txBox="1">
            <a:spLocks noChangeArrowheads="1"/>
          </p:cNvSpPr>
          <p:nvPr/>
        </p:nvSpPr>
        <p:spPr bwMode="auto">
          <a:xfrm>
            <a:off x="336550" y="6308725"/>
            <a:ext cx="4973638" cy="549275"/>
          </a:xfrm>
          <a:prstGeom prst="rect">
            <a:avLst/>
          </a:prstGeom>
          <a:noFill/>
          <a:ln w="9525">
            <a:noFill/>
            <a:miter lim="800000"/>
            <a:headEnd/>
            <a:tailEnd/>
          </a:ln>
          <a:effectLst/>
        </p:spPr>
        <p:txBody>
          <a:bodyPr>
            <a:spAutoFit/>
          </a:bodyPr>
          <a:lstStyle/>
          <a:p>
            <a:pPr algn="l" rtl="0" eaLnBrk="0" hangingPunct="0">
              <a:spcBef>
                <a:spcPct val="50000"/>
              </a:spcBef>
            </a:pPr>
            <a:r>
              <a:rPr lang="en-US" sz="1000" b="1" i="1" dirty="0">
                <a:latin typeface="Verdana" pitchFamily="34" charset="0"/>
              </a:rPr>
              <a:t>Published paper:</a:t>
            </a:r>
            <a:r>
              <a:rPr lang="en-US" sz="1000" i="1" dirty="0" err="1">
                <a:latin typeface="Verdana" pitchFamily="34" charset="0"/>
              </a:rPr>
              <a:t>Fukunishi</a:t>
            </a:r>
            <a:r>
              <a:rPr lang="en-US" sz="1000" i="1" dirty="0">
                <a:latin typeface="Verdana" pitchFamily="34" charset="0"/>
              </a:rPr>
              <a:t> H, Funaki K, Sawada K, Yamaguchi K, Maeda T, </a:t>
            </a:r>
            <a:r>
              <a:rPr lang="en-US" sz="1000" i="1" dirty="0" err="1">
                <a:latin typeface="Verdana" pitchFamily="34" charset="0"/>
              </a:rPr>
              <a:t>Kaji</a:t>
            </a:r>
            <a:r>
              <a:rPr lang="en-US" sz="1000" i="1" dirty="0">
                <a:latin typeface="Verdana" pitchFamily="34" charset="0"/>
              </a:rPr>
              <a:t> Y. Early Results of Magnetic Resonance Imaging-guided Focused Ultrasound Surgery of Adenomyosis : Analysis of 20 Cases, JMIG, 2008. </a:t>
            </a:r>
          </a:p>
        </p:txBody>
      </p:sp>
      <p:sp>
        <p:nvSpPr>
          <p:cNvPr id="54278" name="Text Box 6"/>
          <p:cNvSpPr txBox="1">
            <a:spLocks noChangeArrowheads="1"/>
          </p:cNvSpPr>
          <p:nvPr/>
        </p:nvSpPr>
        <p:spPr bwMode="auto">
          <a:xfrm>
            <a:off x="333375" y="738188"/>
            <a:ext cx="3992563" cy="2748445"/>
          </a:xfrm>
          <a:prstGeom prst="rect">
            <a:avLst/>
          </a:prstGeom>
          <a:noFill/>
          <a:ln w="9525">
            <a:noFill/>
            <a:miter lim="800000"/>
            <a:headEnd/>
            <a:tailEnd/>
          </a:ln>
          <a:effectLst/>
        </p:spPr>
        <p:txBody>
          <a:bodyPr>
            <a:spAutoFit/>
          </a:bodyPr>
          <a:lstStyle/>
          <a:p>
            <a:pPr marL="261938" indent="-261938" algn="l" rtl="0" eaLnBrk="0" hangingPunct="0">
              <a:lnSpc>
                <a:spcPct val="95000"/>
              </a:lnSpc>
              <a:buFontTx/>
              <a:buChar char="•"/>
            </a:pPr>
            <a:endParaRPr lang="en-US" sz="1400" dirty="0">
              <a:solidFill>
                <a:schemeClr val="bg1"/>
              </a:solidFill>
              <a:latin typeface="Verdana" pitchFamily="34" charset="0"/>
            </a:endParaRPr>
          </a:p>
          <a:p>
            <a:pPr marL="261938" indent="-261938" algn="l" rtl="0" eaLnBrk="0" hangingPunct="0">
              <a:lnSpc>
                <a:spcPct val="95000"/>
              </a:lnSpc>
              <a:spcBef>
                <a:spcPct val="15000"/>
              </a:spcBef>
              <a:buFontTx/>
              <a:buChar char="•"/>
            </a:pPr>
            <a:r>
              <a:rPr lang="en-US" sz="1800" dirty="0">
                <a:latin typeface="Verdana" pitchFamily="34" charset="0"/>
              </a:rPr>
              <a:t>40 patients reached 12 months follow up with significant symptoms improvement which is consistent after the treatment and during the follow up (P&lt;0.01).</a:t>
            </a:r>
          </a:p>
          <a:p>
            <a:pPr marL="261938" indent="-261938" algn="l" rtl="0" eaLnBrk="0" hangingPunct="0">
              <a:lnSpc>
                <a:spcPct val="95000"/>
              </a:lnSpc>
              <a:spcBef>
                <a:spcPct val="15000"/>
              </a:spcBef>
              <a:buFontTx/>
              <a:buChar char="•"/>
            </a:pPr>
            <a:r>
              <a:rPr lang="en-US" sz="1800" dirty="0">
                <a:latin typeface="Verdana" pitchFamily="34" charset="0"/>
              </a:rPr>
              <a:t>High safety profile, and no serious adverse events.</a:t>
            </a:r>
          </a:p>
        </p:txBody>
      </p:sp>
      <p:sp>
        <p:nvSpPr>
          <p:cNvPr id="54279" name="Text Box 7"/>
          <p:cNvSpPr txBox="1">
            <a:spLocks noChangeArrowheads="1"/>
          </p:cNvSpPr>
          <p:nvPr/>
        </p:nvSpPr>
        <p:spPr bwMode="auto">
          <a:xfrm>
            <a:off x="468313" y="5229225"/>
            <a:ext cx="4329112" cy="1015663"/>
          </a:xfrm>
          <a:prstGeom prst="rect">
            <a:avLst/>
          </a:prstGeom>
          <a:noFill/>
          <a:ln w="9525">
            <a:noFill/>
            <a:miter lim="800000"/>
            <a:headEnd/>
            <a:tailEnd/>
          </a:ln>
          <a:effectLst/>
        </p:spPr>
        <p:txBody>
          <a:bodyPr>
            <a:spAutoFit/>
          </a:bodyPr>
          <a:lstStyle/>
          <a:p>
            <a:pPr algn="l" rtl="0" eaLnBrk="0" hangingPunct="0">
              <a:spcBef>
                <a:spcPct val="50000"/>
              </a:spcBef>
            </a:pPr>
            <a:r>
              <a:rPr lang="en-US" sz="2000" dirty="0">
                <a:latin typeface="Verdana" pitchFamily="34" charset="0"/>
              </a:rPr>
              <a:t>Graph shows Symptom Severity Score data of 40 treated patients at 12 months follow-up</a:t>
            </a:r>
          </a:p>
        </p:txBody>
      </p:sp>
      <p:sp>
        <p:nvSpPr>
          <p:cNvPr id="54280" name="Text Box 8"/>
          <p:cNvSpPr txBox="1">
            <a:spLocks noChangeArrowheads="1"/>
          </p:cNvSpPr>
          <p:nvPr/>
        </p:nvSpPr>
        <p:spPr bwMode="auto">
          <a:xfrm>
            <a:off x="4772025" y="3962400"/>
            <a:ext cx="4371975" cy="923330"/>
          </a:xfrm>
          <a:prstGeom prst="rect">
            <a:avLst/>
          </a:prstGeom>
          <a:noFill/>
          <a:ln w="9525">
            <a:noFill/>
            <a:miter lim="800000"/>
            <a:headEnd/>
            <a:tailEnd/>
          </a:ln>
          <a:effectLst/>
        </p:spPr>
        <p:txBody>
          <a:bodyPr>
            <a:spAutoFit/>
          </a:bodyPr>
          <a:lstStyle/>
          <a:p>
            <a:pPr algn="l" rtl="0" eaLnBrk="0" hangingPunct="0">
              <a:spcBef>
                <a:spcPct val="50000"/>
              </a:spcBef>
            </a:pPr>
            <a:r>
              <a:rPr lang="en-US" sz="1800" dirty="0" smtClean="0">
                <a:latin typeface="Verdana" pitchFamily="34" charset="0"/>
              </a:rPr>
              <a:t>T1</a:t>
            </a:r>
            <a:r>
              <a:rPr lang="en-US" sz="1800" dirty="0">
                <a:latin typeface="Verdana" pitchFamily="34" charset="0"/>
              </a:rPr>
              <a:t>-w MR image , showing the adenomyosis tissue is non enhancing post treatment</a:t>
            </a:r>
          </a:p>
        </p:txBody>
      </p:sp>
      <p:pic>
        <p:nvPicPr>
          <p:cNvPr id="54281" name="Picture 9"/>
          <p:cNvPicPr>
            <a:picLocks noChangeAspect="1" noChangeArrowheads="1"/>
          </p:cNvPicPr>
          <p:nvPr/>
        </p:nvPicPr>
        <p:blipFill>
          <a:blip r:embed="rId4" cstate="print"/>
          <a:srcRect/>
          <a:stretch>
            <a:fillRect/>
          </a:stretch>
        </p:blipFill>
        <p:spPr bwMode="auto">
          <a:xfrm>
            <a:off x="4724400" y="1219200"/>
            <a:ext cx="3919537" cy="2193925"/>
          </a:xfrm>
          <a:prstGeom prst="rect">
            <a:avLst/>
          </a:prstGeom>
          <a:noFill/>
          <a:ln w="9525">
            <a:solidFill>
              <a:schemeClr val="bg1"/>
            </a:solidFill>
            <a:miter lim="800000"/>
            <a:headEnd/>
            <a:tailEnd/>
          </a:ln>
          <a:effectLst/>
        </p:spPr>
      </p:pic>
      <p:sp>
        <p:nvSpPr>
          <p:cNvPr id="54282" name="Text Box 10"/>
          <p:cNvSpPr txBox="1">
            <a:spLocks noChangeArrowheads="1"/>
          </p:cNvSpPr>
          <p:nvPr/>
        </p:nvSpPr>
        <p:spPr bwMode="auto">
          <a:xfrm>
            <a:off x="457200" y="0"/>
            <a:ext cx="6390091" cy="584776"/>
          </a:xfrm>
          <a:prstGeom prst="rect">
            <a:avLst/>
          </a:prstGeom>
          <a:noFill/>
          <a:ln w="9525">
            <a:noFill/>
            <a:miter lim="800000"/>
            <a:headEnd/>
            <a:tailEnd/>
          </a:ln>
          <a:effectLst/>
        </p:spPr>
        <p:txBody>
          <a:bodyPr wrap="none">
            <a:spAutoFit/>
          </a:bodyPr>
          <a:lstStyle/>
          <a:p>
            <a:pPr algn="l" rtl="0" eaLnBrk="0" hangingPunct="0"/>
            <a:r>
              <a:rPr lang="en-US" sz="3200" b="1" dirty="0">
                <a:solidFill>
                  <a:schemeClr val="bg1"/>
                </a:solidFill>
                <a:latin typeface="Verdana" pitchFamily="34" charset="0"/>
                <a:ea typeface="Arial Unicode MS" pitchFamily="34" charset="-128"/>
                <a:cs typeface="Arial Unicode MS" pitchFamily="34" charset="-128"/>
              </a:rPr>
              <a:t>Clinical case:</a:t>
            </a:r>
            <a:r>
              <a:rPr lang="en-US" sz="3200" b="1" dirty="0" err="1" smtClean="0">
                <a:solidFill>
                  <a:schemeClr val="bg1"/>
                </a:solidFill>
                <a:latin typeface="Verdana" pitchFamily="34" charset="0"/>
                <a:ea typeface="Arial Unicode MS" pitchFamily="34" charset="-128"/>
                <a:cs typeface="Arial Unicode MS" pitchFamily="34" charset="-128"/>
              </a:rPr>
              <a:t>Adenomyosis</a:t>
            </a:r>
            <a:endParaRPr lang="en-US" sz="3200" b="1" dirty="0">
              <a:solidFill>
                <a:schemeClr val="bg1"/>
              </a:solidFill>
              <a:latin typeface="Verdana" pitchFamily="34" charset="0"/>
              <a:ea typeface="Arial Unicode MS" pitchFamily="34" charset="-128"/>
              <a:cs typeface="Arial Unicode MS" pitchFamily="34" charset="-128"/>
            </a:endParaRPr>
          </a:p>
        </p:txBody>
      </p:sp>
      <p:graphicFrame>
        <p:nvGraphicFramePr>
          <p:cNvPr id="54283" name="Object 11"/>
          <p:cNvGraphicFramePr>
            <a:graphicFrameLocks noChangeAspect="1"/>
          </p:cNvGraphicFramePr>
          <p:nvPr>
            <p:ph idx="1"/>
          </p:nvPr>
        </p:nvGraphicFramePr>
        <p:xfrm>
          <a:off x="373063" y="2852738"/>
          <a:ext cx="4056062" cy="2247900"/>
        </p:xfrm>
        <a:graphic>
          <a:graphicData uri="http://schemas.openxmlformats.org/presentationml/2006/ole">
            <p:oleObj spid="_x0000_s3074" name="Worksheet" r:id="rId5" imgW="5898046" imgH="3268869" progId="Excel.Sheet.8">
              <p:embed/>
            </p:oleObj>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304800" y="103188"/>
            <a:ext cx="8648701" cy="635000"/>
          </a:xfrm>
          <a:prstGeom prst="rect">
            <a:avLst/>
          </a:prstGeom>
          <a:noFill/>
          <a:ln w="9525">
            <a:noFill/>
            <a:miter lim="800000"/>
            <a:headEnd/>
            <a:tailEnd/>
          </a:ln>
        </p:spPr>
        <p:txBody>
          <a:bodyPr lIns="0" tIns="0" rIns="0" bIns="0"/>
          <a:lstStyle/>
          <a:p>
            <a:r>
              <a:rPr lang="en-US" sz="3200" b="1" dirty="0">
                <a:solidFill>
                  <a:schemeClr val="bg1"/>
                </a:solidFill>
                <a:cs typeface="Arial" pitchFamily="34" charset="0"/>
              </a:rPr>
              <a:t>Device related adverse events </a:t>
            </a:r>
          </a:p>
        </p:txBody>
      </p:sp>
      <p:sp>
        <p:nvSpPr>
          <p:cNvPr id="49155" name="Text Box 3"/>
          <p:cNvSpPr txBox="1">
            <a:spLocks noChangeArrowheads="1"/>
          </p:cNvSpPr>
          <p:nvPr/>
        </p:nvSpPr>
        <p:spPr bwMode="auto">
          <a:xfrm>
            <a:off x="1533525" y="911225"/>
            <a:ext cx="5060950" cy="615950"/>
          </a:xfrm>
          <a:prstGeom prst="rect">
            <a:avLst/>
          </a:prstGeom>
          <a:noFill/>
          <a:ln w="22225">
            <a:noFill/>
            <a:miter lim="800000"/>
            <a:headEnd/>
            <a:tailEnd/>
          </a:ln>
        </p:spPr>
        <p:txBody>
          <a:bodyPr lIns="0" tIns="45716" rIns="0" bIns="45716"/>
          <a:lstStyle/>
          <a:p>
            <a:pPr eaLnBrk="1" hangingPunct="1"/>
            <a:endParaRPr lang="en-US" sz="3000" b="1">
              <a:solidFill>
                <a:schemeClr val="bg1"/>
              </a:solidFill>
              <a:latin typeface="Arial Narrow" pitchFamily="34" charset="0"/>
              <a:cs typeface="Times New Roman" pitchFamily="18" charset="0"/>
            </a:endParaRPr>
          </a:p>
        </p:txBody>
      </p:sp>
      <p:sp>
        <p:nvSpPr>
          <p:cNvPr id="49156" name="Rectangle 4"/>
          <p:cNvSpPr>
            <a:spLocks noChangeArrowheads="1"/>
          </p:cNvSpPr>
          <p:nvPr/>
        </p:nvSpPr>
        <p:spPr bwMode="auto">
          <a:xfrm>
            <a:off x="533400" y="1143000"/>
            <a:ext cx="4921250" cy="4826000"/>
          </a:xfrm>
          <a:prstGeom prst="rect">
            <a:avLst/>
          </a:prstGeom>
          <a:noFill/>
          <a:ln w="9525">
            <a:noFill/>
            <a:miter lim="800000"/>
            <a:headEnd/>
            <a:tailEnd/>
          </a:ln>
        </p:spPr>
        <p:txBody>
          <a:bodyPr lIns="0" tIns="0" rIns="0" bIns="0"/>
          <a:lstStyle/>
          <a:p>
            <a:pPr marL="230188" indent="-230188"/>
            <a:r>
              <a:rPr lang="en-US" sz="2400" b="1" u="sng" dirty="0" smtClean="0">
                <a:cs typeface="Arial" pitchFamily="34" charset="0"/>
              </a:rPr>
              <a:t> Non-Significant</a:t>
            </a:r>
            <a:endParaRPr lang="en-US" sz="2400" b="1" u="sng" dirty="0">
              <a:cs typeface="Arial" pitchFamily="34" charset="0"/>
            </a:endParaRPr>
          </a:p>
          <a:p>
            <a:pPr marL="230188" indent="-230188"/>
            <a:endParaRPr lang="en-US" sz="2400" b="1" u="sng" dirty="0">
              <a:cs typeface="Arial" pitchFamily="34" charset="0"/>
            </a:endParaRPr>
          </a:p>
          <a:p>
            <a:pPr marL="230188" indent="-230188">
              <a:buFontTx/>
              <a:buChar char="•"/>
            </a:pPr>
            <a:r>
              <a:rPr lang="en-US" sz="2400" dirty="0" smtClean="0">
                <a:cs typeface="Arial" pitchFamily="34" charset="0"/>
              </a:rPr>
              <a:t>Pain </a:t>
            </a:r>
            <a:r>
              <a:rPr lang="en-US" sz="2400" dirty="0">
                <a:cs typeface="Arial" pitchFamily="34" charset="0"/>
              </a:rPr>
              <a:t>in the area of treatment </a:t>
            </a:r>
          </a:p>
          <a:p>
            <a:pPr marL="230188" indent="-230188">
              <a:buFontTx/>
              <a:buChar char="•"/>
            </a:pPr>
            <a:r>
              <a:rPr lang="en-US" sz="2400" dirty="0">
                <a:cs typeface="Arial" pitchFamily="34" charset="0"/>
              </a:rPr>
              <a:t>Swelling or firmness in treated area</a:t>
            </a:r>
          </a:p>
          <a:p>
            <a:pPr marL="230188" indent="-230188">
              <a:buFontTx/>
              <a:buChar char="•"/>
            </a:pPr>
            <a:r>
              <a:rPr lang="en-US" sz="2400" dirty="0">
                <a:cs typeface="Arial" pitchFamily="34" charset="0"/>
              </a:rPr>
              <a:t>Minor (1</a:t>
            </a:r>
            <a:r>
              <a:rPr lang="en-US" sz="2400" baseline="30000" dirty="0">
                <a:cs typeface="Arial" pitchFamily="34" charset="0"/>
              </a:rPr>
              <a:t>o</a:t>
            </a:r>
            <a:r>
              <a:rPr lang="en-US" sz="2400" dirty="0">
                <a:cs typeface="Arial" pitchFamily="34" charset="0"/>
              </a:rPr>
              <a:t> or 2</a:t>
            </a:r>
            <a:r>
              <a:rPr lang="en-US" sz="2400" baseline="30000" dirty="0">
                <a:cs typeface="Arial" pitchFamily="34" charset="0"/>
              </a:rPr>
              <a:t>o</a:t>
            </a:r>
            <a:r>
              <a:rPr lang="en-US" sz="2400" dirty="0">
                <a:cs typeface="Arial" pitchFamily="34" charset="0"/>
              </a:rPr>
              <a:t>) skin burns less than 2 cm in diameter</a:t>
            </a:r>
          </a:p>
          <a:p>
            <a:pPr marL="230188" indent="-230188"/>
            <a:endParaRPr/>
          </a:p>
        </p:txBody>
      </p:sp>
      <p:sp>
        <p:nvSpPr>
          <p:cNvPr id="49157" name="Text Box 5"/>
          <p:cNvSpPr txBox="1">
            <a:spLocks noChangeArrowheads="1"/>
          </p:cNvSpPr>
          <p:nvPr/>
        </p:nvSpPr>
        <p:spPr bwMode="auto">
          <a:xfrm>
            <a:off x="5638800" y="1143000"/>
            <a:ext cx="4437062" cy="4826000"/>
          </a:xfrm>
          <a:prstGeom prst="rect">
            <a:avLst/>
          </a:prstGeom>
          <a:noFill/>
          <a:ln w="9525">
            <a:noFill/>
            <a:miter lim="800000"/>
            <a:headEnd/>
            <a:tailEnd/>
          </a:ln>
        </p:spPr>
        <p:txBody>
          <a:bodyPr lIns="0" tIns="45716" rIns="0" bIns="45716"/>
          <a:lstStyle/>
          <a:p>
            <a:pPr marL="187325" indent="-187325" eaLnBrk="1" hangingPunct="1"/>
            <a:r>
              <a:rPr lang="en-US" sz="2400" b="1" u="sng" dirty="0">
                <a:cs typeface="Arial" pitchFamily="34" charset="0"/>
              </a:rPr>
              <a:t>Significant</a:t>
            </a:r>
          </a:p>
          <a:p>
            <a:pPr marL="1616075" lvl="1" indent="-184150" eaLnBrk="1" hangingPunct="1"/>
            <a:endParaRPr lang="en-US" sz="2400" u="sng" dirty="0">
              <a:cs typeface="Arial" pitchFamily="34" charset="0"/>
            </a:endParaRPr>
          </a:p>
          <a:p>
            <a:pPr marL="187325" indent="-187325" eaLnBrk="1" hangingPunct="1">
              <a:buFontTx/>
              <a:buChar char="•"/>
            </a:pPr>
            <a:r>
              <a:rPr lang="en-US" sz="2400" dirty="0">
                <a:cs typeface="Arial" pitchFamily="34" charset="0"/>
              </a:rPr>
              <a:t>None</a:t>
            </a:r>
          </a:p>
          <a:p>
            <a:pPr marL="187325" indent="-187325" eaLnBrk="1" hangingPunct="1"/>
            <a:endParaRPr lang="en-US" sz="2400" dirty="0">
              <a:cs typeface="Arial" pitchFamily="34" charset="0"/>
            </a:endParaRPr>
          </a:p>
        </p:txBody>
      </p:sp>
      <p:sp>
        <p:nvSpPr>
          <p:cNvPr id="1038348" name="Rectangle 12"/>
          <p:cNvSpPr>
            <a:spLocks noChangeArrowheads="1"/>
          </p:cNvSpPr>
          <p:nvPr/>
        </p:nvSpPr>
        <p:spPr bwMode="auto">
          <a:xfrm>
            <a:off x="1905000" y="4114800"/>
            <a:ext cx="6096000" cy="2062103"/>
          </a:xfrm>
          <a:prstGeom prst="rect">
            <a:avLst/>
          </a:prstGeom>
          <a:solidFill>
            <a:schemeClr val="bg2">
              <a:lumMod val="75000"/>
            </a:schemeClr>
          </a:solidFill>
          <a:ln w="9525">
            <a:noFill/>
            <a:miter lim="800000"/>
            <a:headEnd/>
            <a:tailEnd/>
          </a:ln>
          <a:effectLst/>
        </p:spPr>
        <p:txBody>
          <a:bodyPr wrap="square">
            <a:spAutoFit/>
          </a:bodyPr>
          <a:lstStyle/>
          <a:p>
            <a:pPr>
              <a:defRPr/>
            </a:pPr>
            <a:r>
              <a:rPr lang="en-US" sz="3200" dirty="0">
                <a:solidFill>
                  <a:srgbClr val="FFFF00"/>
                </a:solidFill>
                <a:latin typeface="Arial Narrow" pitchFamily="34" charset="0"/>
              </a:rPr>
              <a:t>No patient deaths</a:t>
            </a:r>
          </a:p>
          <a:p>
            <a:pPr>
              <a:defRPr/>
            </a:pPr>
            <a:r>
              <a:rPr lang="en-US" sz="3200" dirty="0">
                <a:solidFill>
                  <a:srgbClr val="FFFF00"/>
                </a:solidFill>
                <a:latin typeface="Arial Narrow" pitchFamily="34" charset="0"/>
              </a:rPr>
              <a:t> No urgent unintended </a:t>
            </a:r>
            <a:r>
              <a:rPr lang="en-US" sz="3200" dirty="0" smtClean="0">
                <a:solidFill>
                  <a:srgbClr val="FFFF00"/>
                </a:solidFill>
                <a:latin typeface="Arial Narrow" pitchFamily="34" charset="0"/>
              </a:rPr>
              <a:t>procedures</a:t>
            </a:r>
            <a:endParaRPr lang="en-US" sz="3200" dirty="0">
              <a:solidFill>
                <a:srgbClr val="FFFF00"/>
              </a:solidFill>
              <a:latin typeface="Arial Narrow" pitchFamily="34" charset="0"/>
            </a:endParaRPr>
          </a:p>
          <a:p>
            <a:pPr>
              <a:defRPr/>
            </a:pPr>
            <a:r>
              <a:rPr lang="en-US" sz="3200" dirty="0">
                <a:solidFill>
                  <a:srgbClr val="FFFF00"/>
                </a:solidFill>
                <a:latin typeface="Arial Narrow" pitchFamily="34" charset="0"/>
              </a:rPr>
              <a:t> No hospitalizations for pain control</a:t>
            </a:r>
          </a:p>
          <a:p>
            <a:pPr>
              <a:defRPr/>
            </a:pPr>
            <a:r>
              <a:rPr lang="en-US" sz="3200" dirty="0">
                <a:solidFill>
                  <a:srgbClr val="FFFF00"/>
                </a:solidFill>
                <a:latin typeface="Arial Narrow" pitchFamily="34" charset="0"/>
              </a:rPr>
              <a:t> No post-</a:t>
            </a:r>
            <a:r>
              <a:rPr lang="en-US" sz="3200" dirty="0" err="1">
                <a:solidFill>
                  <a:srgbClr val="FFFF00"/>
                </a:solidFill>
                <a:latin typeface="Arial Narrow" pitchFamily="34" charset="0"/>
              </a:rPr>
              <a:t>embolization</a:t>
            </a:r>
            <a:r>
              <a:rPr lang="en-US" sz="3200" dirty="0">
                <a:solidFill>
                  <a:srgbClr val="FFFF00"/>
                </a:solidFill>
                <a:latin typeface="Arial Narrow" pitchFamily="34" charset="0"/>
              </a:rPr>
              <a:t> syndrome</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6"/>
          <p:cNvSpPr>
            <a:spLocks noGrp="1" noChangeArrowheads="1"/>
          </p:cNvSpPr>
          <p:nvPr>
            <p:ph type="sldNum" sz="quarter" idx="11"/>
          </p:nvPr>
        </p:nvSpPr>
        <p:spPr>
          <a:noFill/>
        </p:spPr>
        <p:txBody>
          <a:bodyPr/>
          <a:lstStyle/>
          <a:p>
            <a:fld id="{88C1B014-A108-498A-8E9C-69309F3FF95E}" type="slidenum">
              <a:rPr lang="he-IL" smtClean="0">
                <a:latin typeface="Arial" charset="0"/>
                <a:cs typeface="Arial" charset="0"/>
              </a:rPr>
              <a:pPr/>
              <a:t>44</a:t>
            </a:fld>
            <a:endParaRPr lang="en-US" smtClean="0">
              <a:latin typeface="Arial" charset="0"/>
              <a:cs typeface="Arial" charset="0"/>
            </a:endParaRPr>
          </a:p>
        </p:txBody>
      </p:sp>
      <p:sp>
        <p:nvSpPr>
          <p:cNvPr id="60430" name="Rectangle 28"/>
          <p:cNvSpPr>
            <a:spLocks noGrp="1" noChangeArrowheads="1"/>
          </p:cNvSpPr>
          <p:nvPr>
            <p:ph type="title" idx="4294967295"/>
          </p:nvPr>
        </p:nvSpPr>
        <p:spPr>
          <a:xfrm>
            <a:off x="0" y="-171450"/>
            <a:ext cx="8229600" cy="1143000"/>
          </a:xfrm>
        </p:spPr>
        <p:txBody>
          <a:bodyPr/>
          <a:lstStyle/>
          <a:p>
            <a:pPr algn="ctr" eaLnBrk="1" hangingPunct="1"/>
            <a:r>
              <a:rPr lang="en-US" sz="3200" dirty="0" smtClean="0"/>
              <a:t>MRgFUS  Indications</a:t>
            </a:r>
          </a:p>
        </p:txBody>
      </p:sp>
      <p:sp>
        <p:nvSpPr>
          <p:cNvPr id="60418" name="מציין מיקום של מספר שקופית 3"/>
          <p:cNvSpPr txBox="1">
            <a:spLocks noGrp="1"/>
          </p:cNvSpPr>
          <p:nvPr/>
        </p:nvSpPr>
        <p:spPr bwMode="auto">
          <a:xfrm>
            <a:off x="6653213" y="6405110"/>
            <a:ext cx="2133600" cy="365125"/>
          </a:xfrm>
          <a:prstGeom prst="rect">
            <a:avLst/>
          </a:prstGeom>
          <a:noFill/>
          <a:ln w="9525">
            <a:noFill/>
            <a:miter lim="800000"/>
            <a:headEnd/>
            <a:tailEnd/>
          </a:ln>
        </p:spPr>
        <p:txBody>
          <a:bodyPr anchor="ctr"/>
          <a:lstStyle/>
          <a:p>
            <a:pPr algn="r" rtl="1"/>
            <a:fld id="{77BF02AE-513D-4DDC-B2E6-16992DCB907C}" type="slidenum">
              <a:rPr lang="he-IL">
                <a:solidFill>
                  <a:srgbClr val="898989"/>
                </a:solidFill>
                <a:latin typeface="Corbel" pitchFamily="34" charset="0"/>
              </a:rPr>
              <a:pPr algn="r" rtl="1"/>
              <a:t>44</a:t>
            </a:fld>
            <a:endParaRPr lang="he-IL">
              <a:solidFill>
                <a:srgbClr val="898989"/>
              </a:solidFill>
              <a:latin typeface="Corbel" pitchFamily="34" charset="0"/>
              <a:cs typeface="Miriam" pitchFamily="2" charset="-79"/>
            </a:endParaRPr>
          </a:p>
        </p:txBody>
      </p:sp>
      <p:pic>
        <p:nvPicPr>
          <p:cNvPr id="60419" name="תמונה 13" descr="23466-023466.png"/>
          <p:cNvPicPr>
            <a:picLocks noChangeAspect="1"/>
          </p:cNvPicPr>
          <p:nvPr/>
        </p:nvPicPr>
        <p:blipFill>
          <a:blip r:embed="rId3"/>
          <a:srcRect/>
          <a:stretch>
            <a:fillRect/>
          </a:stretch>
        </p:blipFill>
        <p:spPr bwMode="auto">
          <a:xfrm>
            <a:off x="2819400" y="1524000"/>
            <a:ext cx="3644900" cy="2016125"/>
          </a:xfrm>
          <a:prstGeom prst="rect">
            <a:avLst/>
          </a:prstGeom>
          <a:noFill/>
          <a:ln w="9525">
            <a:noFill/>
            <a:miter lim="800000"/>
            <a:headEnd/>
            <a:tailEnd/>
          </a:ln>
        </p:spPr>
      </p:pic>
      <p:sp>
        <p:nvSpPr>
          <p:cNvPr id="33" name="מלבן מעוגל 32"/>
          <p:cNvSpPr/>
          <p:nvPr/>
        </p:nvSpPr>
        <p:spPr bwMode="auto">
          <a:xfrm>
            <a:off x="228600" y="2286000"/>
            <a:ext cx="2114550" cy="382587"/>
          </a:xfrm>
          <a:prstGeom prst="roundRect">
            <a:avLst>
              <a:gd name="adj" fmla="val 1275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rtl="1">
              <a:lnSpc>
                <a:spcPts val="1400"/>
              </a:lnSpc>
              <a:defRPr/>
            </a:pPr>
            <a:r>
              <a:rPr lang="en-US" sz="1600" b="1" dirty="0">
                <a:solidFill>
                  <a:srgbClr val="404040"/>
                </a:solidFill>
                <a:latin typeface="Verdana" pitchFamily="34" charset="0"/>
              </a:rPr>
              <a:t>Uterine benign tumors</a:t>
            </a:r>
            <a:endParaRPr lang="en-US" sz="1600" b="1" baseline="30000" dirty="0">
              <a:solidFill>
                <a:srgbClr val="404040"/>
              </a:solidFill>
              <a:latin typeface="Verdana" pitchFamily="34" charset="0"/>
            </a:endParaRPr>
          </a:p>
        </p:txBody>
      </p:sp>
      <p:pic>
        <p:nvPicPr>
          <p:cNvPr id="60421" name="תמונה 36" descr="InSightec.png">
            <a:hlinkClick r:id="rId4" action="ppaction://hlinksldjump"/>
          </p:cNvPr>
          <p:cNvPicPr>
            <a:picLocks noChangeAspect="1"/>
          </p:cNvPicPr>
          <p:nvPr/>
        </p:nvPicPr>
        <p:blipFill>
          <a:blip r:embed="rId5"/>
          <a:srcRect/>
          <a:stretch>
            <a:fillRect/>
          </a:stretch>
        </p:blipFill>
        <p:spPr bwMode="auto">
          <a:xfrm>
            <a:off x="0" y="914400"/>
            <a:ext cx="1785938" cy="1377950"/>
          </a:xfrm>
          <a:prstGeom prst="rect">
            <a:avLst/>
          </a:prstGeom>
          <a:noFill/>
          <a:ln w="9525">
            <a:noFill/>
            <a:miter lim="800000"/>
            <a:headEnd/>
            <a:tailEnd/>
          </a:ln>
        </p:spPr>
      </p:pic>
      <p:pic>
        <p:nvPicPr>
          <p:cNvPr id="60422" name="תמונה 36" descr="brain.jpg"/>
          <p:cNvPicPr>
            <a:picLocks noChangeAspect="1"/>
          </p:cNvPicPr>
          <p:nvPr/>
        </p:nvPicPr>
        <p:blipFill>
          <a:blip r:embed="rId6"/>
          <a:srcRect b="82"/>
          <a:stretch>
            <a:fillRect/>
          </a:stretch>
        </p:blipFill>
        <p:spPr bwMode="auto">
          <a:xfrm>
            <a:off x="2857500" y="3795713"/>
            <a:ext cx="3643313" cy="2081212"/>
          </a:xfrm>
          <a:prstGeom prst="rect">
            <a:avLst/>
          </a:prstGeom>
          <a:noFill/>
          <a:ln w="9525">
            <a:solidFill>
              <a:srgbClr val="3BDAFF"/>
            </a:solidFill>
            <a:miter lim="800000"/>
            <a:headEnd/>
            <a:tailEnd/>
          </a:ln>
        </p:spPr>
      </p:pic>
      <p:grpSp>
        <p:nvGrpSpPr>
          <p:cNvPr id="60423" name="Group 45"/>
          <p:cNvGrpSpPr>
            <a:grpSpLocks/>
          </p:cNvGrpSpPr>
          <p:nvPr/>
        </p:nvGrpSpPr>
        <p:grpSpPr bwMode="auto">
          <a:xfrm>
            <a:off x="228600" y="2743200"/>
            <a:ext cx="2143125" cy="1525587"/>
            <a:chOff x="357157" y="2643188"/>
            <a:chExt cx="2142702" cy="1525582"/>
          </a:xfrm>
        </p:grpSpPr>
        <p:pic>
          <p:nvPicPr>
            <p:cNvPr id="60440" name="תמונה 19" descr="InSightec_06.png">
              <a:hlinkClick r:id="rId7" action="ppaction://hlinksldjump"/>
            </p:cNvPr>
            <p:cNvPicPr>
              <a:picLocks noChangeAspect="1"/>
            </p:cNvPicPr>
            <p:nvPr/>
          </p:nvPicPr>
          <p:blipFill>
            <a:blip r:embed="rId8"/>
            <a:srcRect/>
            <a:stretch>
              <a:fillRect/>
            </a:stretch>
          </p:blipFill>
          <p:spPr bwMode="auto">
            <a:xfrm>
              <a:off x="357157" y="2643188"/>
              <a:ext cx="1543185" cy="1118749"/>
            </a:xfrm>
            <a:prstGeom prst="rect">
              <a:avLst/>
            </a:prstGeom>
            <a:noFill/>
            <a:ln w="9525">
              <a:noFill/>
              <a:miter lim="800000"/>
              <a:headEnd/>
              <a:tailEnd/>
            </a:ln>
          </p:spPr>
        </p:pic>
        <p:sp>
          <p:nvSpPr>
            <p:cNvPr id="38" name="מלבן מעוגל 32"/>
            <p:cNvSpPr/>
            <p:nvPr/>
          </p:nvSpPr>
          <p:spPr bwMode="auto">
            <a:xfrm>
              <a:off x="357157" y="3786184"/>
              <a:ext cx="2142702" cy="382586"/>
            </a:xfrm>
            <a:prstGeom prst="roundRect">
              <a:avLst>
                <a:gd name="adj" fmla="val 1275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1400"/>
                </a:lnSpc>
                <a:defRPr/>
              </a:pPr>
              <a:r>
                <a:rPr lang="en-US" sz="1800" b="1" dirty="0">
                  <a:solidFill>
                    <a:srgbClr val="404040"/>
                  </a:solidFill>
                </a:rPr>
                <a:t>Bone metastasis *</a:t>
              </a:r>
            </a:p>
            <a:p>
              <a:pPr>
                <a:lnSpc>
                  <a:spcPts val="1400"/>
                </a:lnSpc>
                <a:defRPr/>
              </a:pPr>
              <a:r>
                <a:rPr lang="en-US" b="1" dirty="0">
                  <a:solidFill>
                    <a:srgbClr val="404040"/>
                  </a:solidFill>
                </a:rPr>
                <a:t>CE, FDA phase 3 study</a:t>
              </a:r>
            </a:p>
          </p:txBody>
        </p:sp>
      </p:grpSp>
      <p:grpSp>
        <p:nvGrpSpPr>
          <p:cNvPr id="60424" name="Group 46"/>
          <p:cNvGrpSpPr>
            <a:grpSpLocks/>
          </p:cNvGrpSpPr>
          <p:nvPr/>
        </p:nvGrpSpPr>
        <p:grpSpPr bwMode="auto">
          <a:xfrm>
            <a:off x="228600" y="4495800"/>
            <a:ext cx="2071688" cy="1525588"/>
            <a:chOff x="428566" y="4429125"/>
            <a:chExt cx="2071690" cy="1525595"/>
          </a:xfrm>
        </p:grpSpPr>
        <p:pic>
          <p:nvPicPr>
            <p:cNvPr id="60438" name="תמונה 18" descr="InSightec_05.png">
              <a:hlinkClick r:id="rId9" action="ppaction://hlinksldjump"/>
            </p:cNvPr>
            <p:cNvPicPr>
              <a:picLocks noChangeAspect="1"/>
            </p:cNvPicPr>
            <p:nvPr/>
          </p:nvPicPr>
          <p:blipFill>
            <a:blip r:embed="rId10"/>
            <a:srcRect/>
            <a:stretch>
              <a:fillRect/>
            </a:stretch>
          </p:blipFill>
          <p:spPr bwMode="auto">
            <a:xfrm>
              <a:off x="428566" y="4429125"/>
              <a:ext cx="1526728" cy="1118978"/>
            </a:xfrm>
            <a:prstGeom prst="rect">
              <a:avLst/>
            </a:prstGeom>
            <a:noFill/>
            <a:ln w="9525">
              <a:noFill/>
              <a:miter lim="800000"/>
              <a:headEnd/>
              <a:tailEnd/>
            </a:ln>
          </p:spPr>
        </p:pic>
        <p:sp>
          <p:nvSpPr>
            <p:cNvPr id="39" name="מלבן מעוגל 32"/>
            <p:cNvSpPr/>
            <p:nvPr/>
          </p:nvSpPr>
          <p:spPr bwMode="auto">
            <a:xfrm>
              <a:off x="428566" y="5572130"/>
              <a:ext cx="2071690" cy="382590"/>
            </a:xfrm>
            <a:prstGeom prst="roundRect">
              <a:avLst>
                <a:gd name="adj" fmla="val 1275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1400"/>
                </a:lnSpc>
                <a:defRPr/>
              </a:pPr>
              <a:r>
                <a:rPr lang="en-US" sz="2000" b="1" dirty="0">
                  <a:solidFill>
                    <a:srgbClr val="404040"/>
                  </a:solidFill>
                </a:rPr>
                <a:t>Prostate cancer *</a:t>
              </a:r>
            </a:p>
            <a:p>
              <a:pPr>
                <a:lnSpc>
                  <a:spcPts val="1400"/>
                </a:lnSpc>
                <a:defRPr/>
              </a:pPr>
              <a:r>
                <a:rPr lang="en-US" sz="1400" b="1" dirty="0">
                  <a:solidFill>
                    <a:srgbClr val="404040"/>
                  </a:solidFill>
                </a:rPr>
                <a:t>Phase 1 outside of US</a:t>
              </a:r>
            </a:p>
          </p:txBody>
        </p:sp>
      </p:grpSp>
      <p:grpSp>
        <p:nvGrpSpPr>
          <p:cNvPr id="60425" name="קבוצה 24"/>
          <p:cNvGrpSpPr>
            <a:grpSpLocks/>
          </p:cNvGrpSpPr>
          <p:nvPr/>
        </p:nvGrpSpPr>
        <p:grpSpPr bwMode="auto">
          <a:xfrm>
            <a:off x="6858000" y="1219200"/>
            <a:ext cx="1971675" cy="1554163"/>
            <a:chOff x="6600825" y="828000"/>
            <a:chExt cx="1971703" cy="1554838"/>
          </a:xfrm>
        </p:grpSpPr>
        <p:pic>
          <p:nvPicPr>
            <p:cNvPr id="60436" name="תמונה 16" descr="InSightec_03.png">
              <a:hlinkClick r:id="rId11" action="ppaction://hlinksldjump"/>
            </p:cNvPr>
            <p:cNvPicPr>
              <a:picLocks noChangeAspect="1"/>
            </p:cNvPicPr>
            <p:nvPr/>
          </p:nvPicPr>
          <p:blipFill>
            <a:blip r:embed="rId12"/>
            <a:srcRect/>
            <a:stretch>
              <a:fillRect/>
            </a:stretch>
          </p:blipFill>
          <p:spPr bwMode="auto">
            <a:xfrm>
              <a:off x="7012144" y="828000"/>
              <a:ext cx="1560384" cy="1122626"/>
            </a:xfrm>
            <a:prstGeom prst="rect">
              <a:avLst/>
            </a:prstGeom>
            <a:noFill/>
            <a:ln w="9525">
              <a:noFill/>
              <a:miter lim="800000"/>
              <a:headEnd/>
              <a:tailEnd/>
            </a:ln>
          </p:spPr>
        </p:pic>
        <p:sp>
          <p:nvSpPr>
            <p:cNvPr id="43" name="מלבן מעוגל 32"/>
            <p:cNvSpPr/>
            <p:nvPr/>
          </p:nvSpPr>
          <p:spPr bwMode="auto">
            <a:xfrm>
              <a:off x="6600825" y="2000084"/>
              <a:ext cx="1971703" cy="382754"/>
            </a:xfrm>
            <a:prstGeom prst="roundRect">
              <a:avLst>
                <a:gd name="adj" fmla="val 1275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lnSpc>
                  <a:spcPts val="1400"/>
                </a:lnSpc>
                <a:defRPr/>
              </a:pPr>
              <a:r>
                <a:rPr lang="en-US" sz="2000" b="1" dirty="0">
                  <a:solidFill>
                    <a:srgbClr val="404040"/>
                  </a:solidFill>
                </a:rPr>
                <a:t>Breast cancer *</a:t>
              </a:r>
            </a:p>
            <a:p>
              <a:pPr algn="r">
                <a:lnSpc>
                  <a:spcPts val="1400"/>
                </a:lnSpc>
                <a:defRPr/>
              </a:pPr>
              <a:r>
                <a:rPr lang="en-US" sz="1400" b="1" dirty="0">
                  <a:solidFill>
                    <a:srgbClr val="404040"/>
                  </a:solidFill>
                </a:rPr>
                <a:t>Phase 2 </a:t>
              </a:r>
            </a:p>
          </p:txBody>
        </p:sp>
      </p:grpSp>
      <p:grpSp>
        <p:nvGrpSpPr>
          <p:cNvPr id="60426" name="Group 48"/>
          <p:cNvGrpSpPr>
            <a:grpSpLocks/>
          </p:cNvGrpSpPr>
          <p:nvPr/>
        </p:nvGrpSpPr>
        <p:grpSpPr bwMode="auto">
          <a:xfrm>
            <a:off x="6934200" y="2895600"/>
            <a:ext cx="1927225" cy="1558925"/>
            <a:chOff x="6600868" y="2609850"/>
            <a:chExt cx="1926797" cy="1558920"/>
          </a:xfrm>
        </p:grpSpPr>
        <p:pic>
          <p:nvPicPr>
            <p:cNvPr id="60434" name="תמונה 17" descr="InSightec_04.png">
              <a:hlinkClick r:id="rId13" action="ppaction://hlinksldjump"/>
            </p:cNvPr>
            <p:cNvPicPr>
              <a:picLocks noChangeAspect="1"/>
            </p:cNvPicPr>
            <p:nvPr/>
          </p:nvPicPr>
          <p:blipFill>
            <a:blip r:embed="rId14"/>
            <a:srcRect/>
            <a:stretch>
              <a:fillRect/>
            </a:stretch>
          </p:blipFill>
          <p:spPr bwMode="auto">
            <a:xfrm>
              <a:off x="6929438" y="2609850"/>
              <a:ext cx="1598227" cy="1173656"/>
            </a:xfrm>
            <a:prstGeom prst="rect">
              <a:avLst/>
            </a:prstGeom>
            <a:noFill/>
            <a:ln w="9525">
              <a:noFill/>
              <a:miter lim="800000"/>
              <a:headEnd/>
              <a:tailEnd/>
            </a:ln>
          </p:spPr>
        </p:pic>
        <p:sp>
          <p:nvSpPr>
            <p:cNvPr id="44" name="מלבן מעוגל 32"/>
            <p:cNvSpPr/>
            <p:nvPr/>
          </p:nvSpPr>
          <p:spPr bwMode="auto">
            <a:xfrm>
              <a:off x="6600868" y="3786184"/>
              <a:ext cx="1899816" cy="382586"/>
            </a:xfrm>
            <a:prstGeom prst="roundRect">
              <a:avLst>
                <a:gd name="adj" fmla="val 1275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lnSpc>
                  <a:spcPts val="1400"/>
                </a:lnSpc>
                <a:defRPr/>
              </a:pPr>
              <a:r>
                <a:rPr lang="en-US" sz="2000" b="1" dirty="0">
                  <a:solidFill>
                    <a:srgbClr val="404040"/>
                  </a:solidFill>
                </a:rPr>
                <a:t>Liver cancer *</a:t>
              </a:r>
            </a:p>
            <a:p>
              <a:pPr algn="r">
                <a:lnSpc>
                  <a:spcPts val="1400"/>
                </a:lnSpc>
                <a:defRPr/>
              </a:pPr>
              <a:r>
                <a:rPr lang="en-US" sz="1400" b="1" dirty="0">
                  <a:solidFill>
                    <a:srgbClr val="404040"/>
                  </a:solidFill>
                </a:rPr>
                <a:t>Phase 1 outside US</a:t>
              </a:r>
            </a:p>
          </p:txBody>
        </p:sp>
      </p:grpSp>
      <p:grpSp>
        <p:nvGrpSpPr>
          <p:cNvPr id="60427" name="Group 49"/>
          <p:cNvGrpSpPr>
            <a:grpSpLocks/>
          </p:cNvGrpSpPr>
          <p:nvPr/>
        </p:nvGrpSpPr>
        <p:grpSpPr bwMode="auto">
          <a:xfrm>
            <a:off x="6705600" y="4572000"/>
            <a:ext cx="2152656" cy="1614486"/>
            <a:chOff x="6491325" y="4395788"/>
            <a:chExt cx="2152674" cy="1614493"/>
          </a:xfrm>
        </p:grpSpPr>
        <p:pic>
          <p:nvPicPr>
            <p:cNvPr id="60432" name="תמונה 14" descr="InSightec_01.png">
              <a:hlinkClick r:id="rId13" action="ppaction://hlinksldjump"/>
            </p:cNvPr>
            <p:cNvPicPr>
              <a:picLocks noChangeAspect="1"/>
            </p:cNvPicPr>
            <p:nvPr/>
          </p:nvPicPr>
          <p:blipFill>
            <a:blip r:embed="rId15"/>
            <a:srcRect/>
            <a:stretch>
              <a:fillRect/>
            </a:stretch>
          </p:blipFill>
          <p:spPr bwMode="auto">
            <a:xfrm>
              <a:off x="7071005" y="4395788"/>
              <a:ext cx="1572994" cy="1173162"/>
            </a:xfrm>
            <a:prstGeom prst="rect">
              <a:avLst/>
            </a:prstGeom>
            <a:noFill/>
            <a:ln w="9525">
              <a:noFill/>
              <a:miter lim="800000"/>
              <a:headEnd/>
              <a:tailEnd/>
            </a:ln>
          </p:spPr>
        </p:pic>
        <p:sp>
          <p:nvSpPr>
            <p:cNvPr id="45" name="מלבן מעוגל 32"/>
            <p:cNvSpPr/>
            <p:nvPr/>
          </p:nvSpPr>
          <p:spPr bwMode="auto">
            <a:xfrm>
              <a:off x="6491325" y="5562604"/>
              <a:ext cx="1697738" cy="447677"/>
            </a:xfrm>
            <a:prstGeom prst="roundRect">
              <a:avLst>
                <a:gd name="adj" fmla="val 1275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lnSpc>
                  <a:spcPts val="1400"/>
                </a:lnSpc>
                <a:defRPr/>
              </a:pPr>
              <a:r>
                <a:rPr lang="en-US" sz="1400" b="1" dirty="0">
                  <a:solidFill>
                    <a:srgbClr val="404040"/>
                  </a:solidFill>
                </a:rPr>
                <a:t>Brain treatments *</a:t>
              </a:r>
            </a:p>
            <a:p>
              <a:pPr algn="r">
                <a:lnSpc>
                  <a:spcPts val="1400"/>
                </a:lnSpc>
                <a:defRPr/>
              </a:pPr>
              <a:r>
                <a:rPr lang="en-US" sz="1050" b="1" dirty="0">
                  <a:solidFill>
                    <a:srgbClr val="404040"/>
                  </a:solidFill>
                </a:rPr>
                <a:t>Phase </a:t>
              </a:r>
              <a:r>
                <a:rPr lang="en-US" sz="1000" b="1" dirty="0">
                  <a:solidFill>
                    <a:srgbClr val="404040"/>
                  </a:solidFill>
                </a:rPr>
                <a:t>1</a:t>
              </a:r>
            </a:p>
          </p:txBody>
        </p:sp>
      </p:grpSp>
      <p:sp>
        <p:nvSpPr>
          <p:cNvPr id="60429" name="Text Box 26"/>
          <p:cNvSpPr txBox="1">
            <a:spLocks noChangeArrowheads="1"/>
          </p:cNvSpPr>
          <p:nvPr/>
        </p:nvSpPr>
        <p:spPr bwMode="auto">
          <a:xfrm>
            <a:off x="1752600" y="833735"/>
            <a:ext cx="6019800" cy="461665"/>
          </a:xfrm>
          <a:prstGeom prst="rect">
            <a:avLst/>
          </a:prstGeom>
          <a:noFill/>
          <a:ln w="9525">
            <a:noFill/>
            <a:miter lim="800000"/>
            <a:headEnd/>
            <a:tailEnd/>
          </a:ln>
        </p:spPr>
        <p:txBody>
          <a:bodyPr wrap="square">
            <a:spAutoFit/>
          </a:bodyPr>
          <a:lstStyle/>
          <a:p>
            <a:r>
              <a:rPr lang="en-US" sz="2400" b="1" dirty="0" smtClean="0"/>
              <a:t>Next </a:t>
            </a:r>
            <a:r>
              <a:rPr lang="en-US" sz="2400" b="1" dirty="0"/>
              <a:t>Generation Operating Room</a:t>
            </a: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0" y="0"/>
            <a:ext cx="8459788" cy="998537"/>
          </a:xfrm>
        </p:spPr>
        <p:txBody>
          <a:bodyPr/>
          <a:lstStyle/>
          <a:p>
            <a:r>
              <a:rPr lang="en-GB" sz="3200" dirty="0" smtClean="0"/>
              <a:t>Take home message</a:t>
            </a:r>
            <a:endParaRPr lang="en-GB" sz="2900" dirty="0"/>
          </a:p>
        </p:txBody>
      </p:sp>
      <p:pic>
        <p:nvPicPr>
          <p:cNvPr id="10" name="Picture 9"/>
          <p:cNvPicPr>
            <a:picLocks noChangeAspect="1"/>
          </p:cNvPicPr>
          <p:nvPr/>
        </p:nvPicPr>
        <p:blipFill>
          <a:blip r:embed="rId3">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4419600" y="1295400"/>
            <a:ext cx="4724400" cy="4895056"/>
          </a:xfrm>
          <a:prstGeom prst="rect">
            <a:avLst/>
          </a:prstGeom>
        </p:spPr>
      </p:pic>
      <p:sp>
        <p:nvSpPr>
          <p:cNvPr id="11" name="Rectangle 10"/>
          <p:cNvSpPr/>
          <p:nvPr/>
        </p:nvSpPr>
        <p:spPr>
          <a:xfrm>
            <a:off x="0" y="663997"/>
            <a:ext cx="4168080" cy="6286336"/>
          </a:xfrm>
          <a:prstGeom prst="rect">
            <a:avLst/>
          </a:prstGeom>
        </p:spPr>
        <p:txBody>
          <a:bodyPr wrap="square">
            <a:spAutoFit/>
          </a:bodyPr>
          <a:lstStyle/>
          <a:p>
            <a:pPr eaLnBrk="0" hangingPunct="0">
              <a:lnSpc>
                <a:spcPct val="150000"/>
              </a:lnSpc>
              <a:spcAft>
                <a:spcPts val="300"/>
              </a:spcAft>
              <a:defRPr/>
            </a:pPr>
            <a:r>
              <a:rPr lang="en-US" sz="2000" b="1" dirty="0" smtClean="0"/>
              <a:t>MRgFUS solution:</a:t>
            </a:r>
            <a:endParaRPr lang="en-US" sz="2000" b="1" dirty="0"/>
          </a:p>
          <a:p>
            <a:pPr marL="285750" indent="-285750" eaLnBrk="0" hangingPunct="0">
              <a:lnSpc>
                <a:spcPct val="150000"/>
              </a:lnSpc>
              <a:spcAft>
                <a:spcPts val="400"/>
              </a:spcAft>
              <a:buFont typeface="Wingdings" pitchFamily="2" charset="2"/>
              <a:buChar char="ü"/>
              <a:defRPr/>
            </a:pPr>
            <a:r>
              <a:rPr lang="en-US" sz="2000" dirty="0"/>
              <a:t>1-time outpatient procedure (3-4 hours), replacing surgery</a:t>
            </a:r>
          </a:p>
          <a:p>
            <a:pPr marL="285750" indent="-285750" eaLnBrk="0" hangingPunct="0">
              <a:lnSpc>
                <a:spcPct val="150000"/>
              </a:lnSpc>
              <a:spcAft>
                <a:spcPts val="400"/>
              </a:spcAft>
              <a:buFont typeface="Wingdings" pitchFamily="2" charset="2"/>
              <a:buChar char="ü"/>
              <a:defRPr/>
            </a:pPr>
            <a:r>
              <a:rPr lang="en-US" sz="2000" dirty="0" smtClean="0"/>
              <a:t>Significantly </a:t>
            </a:r>
            <a:r>
              <a:rPr lang="en-US" sz="2000" dirty="0"/>
              <a:t>improved safety vs. surgery – eliminates excessive bleeding, infection, bloating, incontinence</a:t>
            </a:r>
          </a:p>
          <a:p>
            <a:pPr marL="285750" indent="-285750" eaLnBrk="0" hangingPunct="0">
              <a:lnSpc>
                <a:spcPct val="150000"/>
              </a:lnSpc>
              <a:spcAft>
                <a:spcPts val="400"/>
              </a:spcAft>
              <a:buFont typeface="Wingdings" pitchFamily="2" charset="2"/>
              <a:buChar char="ü"/>
              <a:defRPr/>
            </a:pPr>
            <a:r>
              <a:rPr lang="en-US" sz="2000" dirty="0"/>
              <a:t>Return to regular routine within a day</a:t>
            </a:r>
          </a:p>
          <a:p>
            <a:pPr marL="285750" indent="-285750" eaLnBrk="0" hangingPunct="0">
              <a:lnSpc>
                <a:spcPct val="150000"/>
              </a:lnSpc>
              <a:spcAft>
                <a:spcPts val="400"/>
              </a:spcAft>
              <a:buFont typeface="Wingdings" pitchFamily="2" charset="2"/>
              <a:buChar char="ü"/>
              <a:defRPr/>
            </a:pPr>
            <a:r>
              <a:rPr lang="en-US" sz="2000" dirty="0" smtClean="0"/>
              <a:t>Approx</a:t>
            </a:r>
            <a:r>
              <a:rPr lang="en-US" sz="2000" dirty="0"/>
              <a:t>. 11,000 women treated worldwide</a:t>
            </a:r>
          </a:p>
        </p:txBody>
      </p:sp>
    </p:spTree>
    <p:extLst>
      <p:ext uri="{BB962C8B-B14F-4D97-AF65-F5344CB8AC3E}">
        <p14:creationId xmlns="" xmlns:p14="http://schemas.microsoft.com/office/powerpoint/2010/main" xmlns:mv="urn:schemas-microsoft-com:mac:vml" xmlns:mc="http://schemas.openxmlformats.org/markup-compatibility/2006" val="3455828072"/>
      </p:ext>
    </p:extLst>
  </p:cSld>
  <p:clrMapOvr>
    <a:masterClrMapping/>
  </p:clrMapOvr>
  <mc:AlternateContent xmlns:mc="http://schemas.openxmlformats.org/markup-compatibility/2006">
    <mc:Choice xmlns="" xmlns:p14="http://schemas.microsoft.com/office/powerpoint/2010/main" xmlns:mv="urn:schemas-microsoft-com:mac:vml" Requires="p14">
      <p:transition p14:dur="1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extLst>
              <a:ext uri="{28A0092B-C50C-407E-A947-70E740481C1C}">
                <a14:useLocalDpi xmlns="" xmlns:a14="http://schemas.microsoft.com/office/drawing/2010/main" xmlns:mv="urn:schemas-microsoft-com:mac:vml" xmlns:mc="http://schemas.openxmlformats.org/markup-compatibility/2006" val="0"/>
              </a:ext>
            </a:extLst>
          </a:blip>
          <a:srcRect/>
          <a:stretch>
            <a:fillRect/>
          </a:stretch>
        </p:blipFill>
        <p:spPr bwMode="auto">
          <a:xfrm>
            <a:off x="0" y="10508"/>
            <a:ext cx="9177970" cy="6847492"/>
          </a:xfrm>
          <a:prstGeom prst="rect">
            <a:avLst/>
          </a:prstGeom>
          <a:noFill/>
          <a:ln>
            <a:noFill/>
          </a:ln>
          <a:effectLst/>
          <a:extLst>
            <a:ext uri="{909E8E84-426E-40DD-AFC4-6F175D3DCCD1}">
              <a14:hiddenFill xmlns="" xmlns:a14="http://schemas.microsoft.com/office/drawing/2010/main" xmlns:mv="urn:schemas-microsoft-com:mac:vml" xmlns:mc="http://schemas.openxmlformats.org/markup-compatibility/2006">
                <a:solidFill>
                  <a:schemeClr val="accent1"/>
                </a:solidFill>
              </a14:hiddenFill>
            </a:ext>
            <a:ext uri="{91240B29-F687-4F45-9708-019B960494DF}">
              <a14:hiddenLine xmlns=""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2" name="Rectangle 1"/>
          <p:cNvSpPr/>
          <p:nvPr/>
        </p:nvSpPr>
        <p:spPr>
          <a:xfrm>
            <a:off x="179512" y="980728"/>
            <a:ext cx="4896544" cy="3539430"/>
          </a:xfrm>
          <a:prstGeom prst="rect">
            <a:avLst/>
          </a:prstGeom>
        </p:spPr>
        <p:txBody>
          <a:bodyPr wrap="square">
            <a:spAutoFit/>
          </a:bodyPr>
          <a:lstStyle/>
          <a:p>
            <a:r>
              <a:rPr lang="en-US" sz="2800" b="1" dirty="0" smtClean="0"/>
              <a:t>With sound waves taking </a:t>
            </a:r>
            <a:r>
              <a:rPr lang="en-US" sz="2800" b="1" dirty="0"/>
              <a:t>the place of </a:t>
            </a:r>
            <a:r>
              <a:rPr lang="en-US" sz="2800" b="1" dirty="0" smtClean="0"/>
              <a:t>stitches, </a:t>
            </a:r>
          </a:p>
          <a:p>
            <a:r>
              <a:rPr lang="en-US" sz="2800" b="1" dirty="0" smtClean="0"/>
              <a:t>it is a sound life for women out there.</a:t>
            </a:r>
          </a:p>
          <a:p>
            <a:endParaRPr lang="en-US" sz="2800" b="1" dirty="0"/>
          </a:p>
          <a:p>
            <a:endParaRPr lang="en-US" sz="2800" b="1" dirty="0" smtClean="0"/>
          </a:p>
          <a:p>
            <a:r>
              <a:rPr lang="en-US" sz="2800" b="1" dirty="0" smtClean="0"/>
              <a:t>Thank you.</a:t>
            </a:r>
            <a:endParaRPr lang="en-US" sz="2800" dirty="0"/>
          </a:p>
        </p:txBody>
      </p:sp>
      <p:pic>
        <p:nvPicPr>
          <p:cNvPr id="7" name="Picture 6"/>
          <p:cNvPicPr>
            <a:picLocks noChangeAspect="1"/>
          </p:cNvPicPr>
          <p:nvPr/>
        </p:nvPicPr>
        <p:blipFill>
          <a:blip r:embed="rId4" cstate="print">
            <a:extLst>
              <a:ext uri="{28A0092B-C50C-407E-A947-70E740481C1C}">
                <a14:useLocalDpi xmlns="" xmlns:a14="http://schemas.microsoft.com/office/drawing/2010/main" xmlns:mv="urn:schemas-microsoft-com:mac:vml" xmlns:mc="http://schemas.openxmlformats.org/markup-compatibility/2006" val="0"/>
              </a:ext>
            </a:extLst>
          </a:blip>
          <a:stretch>
            <a:fillRect/>
          </a:stretch>
        </p:blipFill>
        <p:spPr>
          <a:xfrm>
            <a:off x="8001000" y="0"/>
            <a:ext cx="1143000" cy="1143000"/>
          </a:xfrm>
          <a:prstGeom prst="rect">
            <a:avLst/>
          </a:prstGeom>
        </p:spPr>
      </p:pic>
    </p:spTree>
    <p:extLst>
      <p:ext uri="{BB962C8B-B14F-4D97-AF65-F5344CB8AC3E}">
        <p14:creationId xmlns="" xmlns:p14="http://schemas.microsoft.com/office/powerpoint/2010/main" xmlns:mv="urn:schemas-microsoft-com:mac:vml" xmlns:mc="http://schemas.openxmlformats.org/markup-compatibility/2006" val="3258698538"/>
      </p:ext>
    </p:extLst>
  </p:cSld>
  <p:clrMapOvr>
    <a:masterClrMapping/>
  </p:clrMapOvr>
  <mc:AlternateContent xmlns:mc="http://schemas.openxmlformats.org/markup-compatibility/2006">
    <mc:Choice xmlns="" xmlns:p14="http://schemas.microsoft.com/office/powerpoint/2010/main" xmlns:mv="urn:schemas-microsoft-com:mac:vml" Requires="p14">
      <p:transition p14:dur="1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7F56D55D-3E3A-442B-81D4-03711BE72C99}" type="slidenum">
              <a:rPr lang="he-IL" smtClean="0"/>
              <a:pPr>
                <a:defRPr/>
              </a:pPr>
              <a:t>47</a:t>
            </a:fld>
            <a:endParaRPr lang="en-US"/>
          </a:p>
        </p:txBody>
      </p:sp>
      <p:pic>
        <p:nvPicPr>
          <p:cNvPr id="3" name="Picture 2" descr="mrippt.jpg"/>
          <p:cNvPicPr>
            <a:picLocks noChangeAspect="1"/>
          </p:cNvPicPr>
          <p:nvPr/>
        </p:nvPicPr>
        <p:blipFill rotWithShape="1">
          <a:blip r:embed="rId2" cstate="print">
            <a:extLst>
              <a:ext uri="{28A0092B-C50C-407E-A947-70E740481C1C}">
                <a14:useLocalDpi xmlns="" xmlns:a14="http://schemas.microsoft.com/office/drawing/2010/main" xmlns:mv="urn:schemas-microsoft-com:mac:vml" xmlns:mc="http://schemas.openxmlformats.org/markup-compatibility/2006" val="0"/>
              </a:ext>
            </a:extLst>
          </a:blip>
          <a:srcRect l="39050"/>
          <a:stretch/>
        </p:blipFill>
        <p:spPr>
          <a:xfrm>
            <a:off x="-134684" y="-1"/>
            <a:ext cx="9677425" cy="6858001"/>
          </a:xfrm>
          <a:prstGeom prst="rect">
            <a:avLst/>
          </a:prstGeom>
        </p:spPr>
      </p:pic>
    </p:spTree>
    <p:extLst>
      <p:ext uri="{BB962C8B-B14F-4D97-AF65-F5344CB8AC3E}">
        <p14:creationId xmlns="" xmlns:p14="http://schemas.microsoft.com/office/powerpoint/2010/main" xmlns:mv="urn:schemas-microsoft-com:mac:vml" xmlns:mc="http://schemas.openxmlformats.org/markup-compatibility/2006" val="4521337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4000" dirty="0" smtClean="0">
                <a:ln w="11430"/>
                <a:solidFill>
                  <a:srgbClr val="000000"/>
                </a:solidFill>
                <a:effectLst>
                  <a:outerShdw blurRad="50800" dist="39000" dir="5460000" algn="tl">
                    <a:srgbClr val="000000">
                      <a:alpha val="38000"/>
                    </a:srgbClr>
                  </a:outerShdw>
                </a:effectLst>
              </a:rPr>
              <a:t>The Future…..</a:t>
            </a:r>
            <a:endParaRPr lang="en-US" sz="4000" dirty="0"/>
          </a:p>
        </p:txBody>
      </p:sp>
      <p:sp>
        <p:nvSpPr>
          <p:cNvPr id="4" name="Slide Number Placeholder 3"/>
          <p:cNvSpPr>
            <a:spLocks noGrp="1"/>
          </p:cNvSpPr>
          <p:nvPr>
            <p:ph type="sldNum" sz="quarter" idx="11"/>
          </p:nvPr>
        </p:nvSpPr>
        <p:spPr/>
        <p:txBody>
          <a:bodyPr/>
          <a:lstStyle/>
          <a:p>
            <a:pPr>
              <a:defRPr/>
            </a:pPr>
            <a:fld id="{F0EC2E81-DADE-4831-B2D7-571D552EDFB2}" type="slidenum">
              <a:rPr lang="he-IL" smtClean="0"/>
              <a:pPr>
                <a:defRPr/>
              </a:pPr>
              <a:t>5</a:t>
            </a:fld>
            <a:endParaRPr lang="en-US"/>
          </a:p>
        </p:txBody>
      </p:sp>
      <p:sp>
        <p:nvSpPr>
          <p:cNvPr id="9" name="Rectangle 8"/>
          <p:cNvSpPr/>
          <p:nvPr/>
        </p:nvSpPr>
        <p:spPr>
          <a:xfrm>
            <a:off x="762000" y="1905000"/>
            <a:ext cx="7467600" cy="255454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smtClean="0">
                <a:ln w="11430"/>
                <a:solidFill>
                  <a:srgbClr val="000000"/>
                </a:solidFill>
                <a:effectLst>
                  <a:outerShdw blurRad="50800" dist="39000" dir="5460000" algn="tl">
                    <a:srgbClr val="000000">
                      <a:alpha val="38000"/>
                    </a:srgbClr>
                  </a:outerShdw>
                </a:effectLst>
              </a:rPr>
              <a:t>MRI AS AN ALTERNATIVE TO SURGERY!!</a:t>
            </a:r>
          </a:p>
          <a:p>
            <a:pPr algn="ctr"/>
            <a:endParaRPr lang="en-US" sz="4000" b="1" dirty="0" smtClean="0">
              <a:ln w="11430"/>
              <a:solidFill>
                <a:srgbClr val="000000"/>
              </a:solidFill>
              <a:effectLst>
                <a:outerShdw blurRad="50800" dist="39000" dir="5460000" algn="tl">
                  <a:srgbClr val="000000">
                    <a:alpha val="38000"/>
                  </a:srgbClr>
                </a:outerShdw>
              </a:effectLst>
            </a:endParaRPr>
          </a:p>
          <a:p>
            <a:pPr algn="ctr"/>
            <a:r>
              <a:rPr lang="en-US" sz="4000" b="1" dirty="0" smtClean="0">
                <a:ln w="11430"/>
                <a:solidFill>
                  <a:srgbClr val="000000"/>
                </a:solidFill>
                <a:effectLst>
                  <a:outerShdw blurRad="50800" dist="39000" dir="5460000" algn="tl">
                    <a:srgbClr val="000000">
                      <a:alpha val="38000"/>
                    </a:srgbClr>
                  </a:outerShdw>
                </a:effectLst>
              </a:rPr>
              <a:t>The </a:t>
            </a:r>
            <a:r>
              <a:rPr lang="en-US" sz="4000" b="1" cap="none" spc="0" dirty="0" smtClean="0">
                <a:ln w="11430"/>
                <a:solidFill>
                  <a:srgbClr val="000000"/>
                </a:solidFill>
                <a:effectLst>
                  <a:outerShdw blurRad="50800" dist="39000" dir="5460000" algn="tl">
                    <a:srgbClr val="000000">
                      <a:alpha val="38000"/>
                    </a:srgbClr>
                  </a:outerShdw>
                </a:effectLst>
              </a:rPr>
              <a:t>MRgFUS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16" descr="TIME cover_Inventios issue_2011"/>
          <p:cNvPicPr>
            <a:picLocks noChangeAspect="1" noChangeArrowheads="1"/>
          </p:cNvPicPr>
          <p:nvPr/>
        </p:nvPicPr>
        <p:blipFill>
          <a:blip r:embed="rId3"/>
          <a:srcRect/>
          <a:stretch>
            <a:fillRect/>
          </a:stretch>
        </p:blipFill>
        <p:spPr bwMode="auto">
          <a:xfrm>
            <a:off x="381000" y="838200"/>
            <a:ext cx="2309955" cy="3322538"/>
          </a:xfrm>
          <a:prstGeom prst="rect">
            <a:avLst/>
          </a:prstGeom>
          <a:noFill/>
          <a:ln w="9525">
            <a:noFill/>
            <a:miter lim="800000"/>
            <a:headEnd/>
            <a:tailEnd/>
          </a:ln>
        </p:spPr>
      </p:pic>
      <p:sp>
        <p:nvSpPr>
          <p:cNvPr id="30" name="Text Box 17"/>
          <p:cNvSpPr txBox="1">
            <a:spLocks noChangeArrowheads="1"/>
          </p:cNvSpPr>
          <p:nvPr/>
        </p:nvSpPr>
        <p:spPr bwMode="auto">
          <a:xfrm>
            <a:off x="685800" y="5791200"/>
            <a:ext cx="1797030" cy="307777"/>
          </a:xfrm>
          <a:prstGeom prst="rect">
            <a:avLst/>
          </a:prstGeom>
          <a:noFill/>
          <a:ln w="9525">
            <a:noFill/>
            <a:miter lim="800000"/>
            <a:headEnd/>
            <a:tailEnd/>
          </a:ln>
        </p:spPr>
        <p:txBody>
          <a:bodyPr wrap="none">
            <a:spAutoFit/>
          </a:bodyPr>
          <a:lstStyle/>
          <a:p>
            <a:pPr eaLnBrk="0" hangingPunct="0"/>
            <a:r>
              <a:rPr lang="en-US" sz="1400" b="1" dirty="0">
                <a:latin typeface="GE Inspira Pitch"/>
                <a:ea typeface="ＤＦＰ中太丸ゴシック体"/>
                <a:cs typeface="ＤＦＰ中太丸ゴシック体"/>
              </a:rPr>
              <a:t>November 28, 2011</a:t>
            </a:r>
          </a:p>
        </p:txBody>
      </p:sp>
      <p:pic>
        <p:nvPicPr>
          <p:cNvPr id="31" name="תמונה 4" descr="business week logo.jpg"/>
          <p:cNvPicPr>
            <a:picLocks noChangeAspect="1"/>
          </p:cNvPicPr>
          <p:nvPr/>
        </p:nvPicPr>
        <p:blipFill>
          <a:blip r:embed="rId4"/>
          <a:srcRect/>
          <a:stretch>
            <a:fillRect/>
          </a:stretch>
        </p:blipFill>
        <p:spPr bwMode="auto">
          <a:xfrm>
            <a:off x="3505200" y="914400"/>
            <a:ext cx="1841500" cy="388938"/>
          </a:xfrm>
          <a:prstGeom prst="rect">
            <a:avLst/>
          </a:prstGeom>
          <a:noFill/>
          <a:ln w="9525">
            <a:noFill/>
            <a:miter lim="800000"/>
            <a:headEnd/>
            <a:tailEnd/>
          </a:ln>
        </p:spPr>
      </p:pic>
      <p:sp>
        <p:nvSpPr>
          <p:cNvPr id="32" name="Oval 31"/>
          <p:cNvSpPr/>
          <p:nvPr/>
        </p:nvSpPr>
        <p:spPr bwMode="auto">
          <a:xfrm>
            <a:off x="1447800" y="3048000"/>
            <a:ext cx="1584176" cy="1584176"/>
          </a:xfrm>
          <a:prstGeom prst="ellipse">
            <a:avLst/>
          </a:prstGeom>
          <a:solidFill>
            <a:schemeClr val="bg1"/>
          </a:solidFill>
          <a:ln w="9525" cap="flat" cmpd="sng" algn="ctr">
            <a:solidFill>
              <a:schemeClr val="accent5">
                <a:lumMod val="1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GE Inspira Pitch" pitchFamily="34" charset="0"/>
            </a:endParaRPr>
          </a:p>
        </p:txBody>
      </p:sp>
      <p:sp>
        <p:nvSpPr>
          <p:cNvPr id="3" name="TextBox 2"/>
          <p:cNvSpPr txBox="1"/>
          <p:nvPr/>
        </p:nvSpPr>
        <p:spPr>
          <a:xfrm>
            <a:off x="1295400" y="3429000"/>
            <a:ext cx="1867765" cy="1015663"/>
          </a:xfrm>
          <a:prstGeom prst="rect">
            <a:avLst/>
          </a:prstGeom>
          <a:noFill/>
        </p:spPr>
        <p:txBody>
          <a:bodyPr wrap="square" rtlCol="0">
            <a:spAutoFit/>
          </a:bodyPr>
          <a:lstStyle/>
          <a:p>
            <a:pPr algn="ctr"/>
            <a:r>
              <a:rPr lang="en-US" sz="2000" dirty="0" smtClean="0">
                <a:solidFill>
                  <a:schemeClr val="accent5">
                    <a:lumMod val="10000"/>
                  </a:schemeClr>
                </a:solidFill>
                <a:latin typeface="+mj-lt"/>
              </a:rPr>
              <a:t>The Year’s </a:t>
            </a:r>
            <a:br>
              <a:rPr lang="en-US" sz="2000" dirty="0" smtClean="0">
                <a:solidFill>
                  <a:schemeClr val="accent5">
                    <a:lumMod val="10000"/>
                  </a:schemeClr>
                </a:solidFill>
                <a:latin typeface="+mj-lt"/>
              </a:rPr>
            </a:br>
            <a:r>
              <a:rPr lang="en-US" sz="2000" dirty="0" smtClean="0">
                <a:solidFill>
                  <a:schemeClr val="accent5">
                    <a:lumMod val="10000"/>
                  </a:schemeClr>
                </a:solidFill>
                <a:latin typeface="+mj-lt"/>
              </a:rPr>
              <a:t>50 Best</a:t>
            </a:r>
          </a:p>
          <a:p>
            <a:pPr algn="ctr"/>
            <a:r>
              <a:rPr lang="en-US" sz="2000" dirty="0" smtClean="0">
                <a:solidFill>
                  <a:schemeClr val="accent5">
                    <a:lumMod val="10000"/>
                  </a:schemeClr>
                </a:solidFill>
                <a:latin typeface="+mj-lt"/>
              </a:rPr>
              <a:t>Inventions</a:t>
            </a:r>
            <a:endParaRPr lang="en-US" sz="2000" dirty="0">
              <a:solidFill>
                <a:schemeClr val="accent5">
                  <a:lumMod val="10000"/>
                </a:schemeClr>
              </a:solidFill>
              <a:latin typeface="+mj-lt"/>
            </a:endParaRPr>
          </a:p>
        </p:txBody>
      </p:sp>
      <p:sp>
        <p:nvSpPr>
          <p:cNvPr id="34" name="TextBox 33"/>
          <p:cNvSpPr txBox="1"/>
          <p:nvPr/>
        </p:nvSpPr>
        <p:spPr>
          <a:xfrm>
            <a:off x="3505200" y="1447800"/>
            <a:ext cx="1867765" cy="1015663"/>
          </a:xfrm>
          <a:prstGeom prst="rect">
            <a:avLst/>
          </a:prstGeom>
          <a:noFill/>
        </p:spPr>
        <p:txBody>
          <a:bodyPr wrap="square" rtlCol="0">
            <a:spAutoFit/>
          </a:bodyPr>
          <a:lstStyle/>
          <a:p>
            <a:pPr algn="ctr"/>
            <a:r>
              <a:rPr lang="en-US" sz="2000" dirty="0">
                <a:solidFill>
                  <a:schemeClr val="accent5">
                    <a:lumMod val="10000"/>
                  </a:schemeClr>
                </a:solidFill>
                <a:latin typeface="+mj-lt"/>
              </a:rPr>
              <a:t>one of 25 ideas for a changing </a:t>
            </a:r>
            <a:r>
              <a:rPr lang="en-US" sz="2000" dirty="0" smtClean="0">
                <a:solidFill>
                  <a:schemeClr val="accent5">
                    <a:lumMod val="10000"/>
                  </a:schemeClr>
                </a:solidFill>
                <a:latin typeface="+mj-lt"/>
              </a:rPr>
              <a:t>world</a:t>
            </a:r>
            <a:endParaRPr lang="en-US" sz="2000" dirty="0">
              <a:solidFill>
                <a:schemeClr val="accent5">
                  <a:lumMod val="10000"/>
                </a:schemeClr>
              </a:solidFill>
              <a:latin typeface="+mj-lt"/>
            </a:endParaRPr>
          </a:p>
        </p:txBody>
      </p:sp>
      <p:pic>
        <p:nvPicPr>
          <p:cNvPr id="35" name="Picture 13" descr="GPwinner600dpi6x8cm copy"/>
          <p:cNvPicPr>
            <a:picLocks noChangeAspect="1" noChangeArrowheads="1"/>
          </p:cNvPicPr>
          <p:nvPr/>
        </p:nvPicPr>
        <p:blipFill>
          <a:blip r:embed="rId5"/>
          <a:srcRect/>
          <a:stretch>
            <a:fillRect/>
          </a:stretch>
        </p:blipFill>
        <p:spPr bwMode="auto">
          <a:xfrm>
            <a:off x="4114800" y="3276600"/>
            <a:ext cx="768350" cy="1008062"/>
          </a:xfrm>
          <a:prstGeom prst="rect">
            <a:avLst/>
          </a:prstGeom>
          <a:noFill/>
          <a:ln w="9525">
            <a:noFill/>
            <a:miter lim="800000"/>
            <a:headEnd/>
            <a:tailEnd/>
          </a:ln>
        </p:spPr>
      </p:pic>
      <p:sp>
        <p:nvSpPr>
          <p:cNvPr id="36" name="Rectangle 35"/>
          <p:cNvSpPr/>
          <p:nvPr/>
        </p:nvSpPr>
        <p:spPr>
          <a:xfrm>
            <a:off x="3276600" y="4648200"/>
            <a:ext cx="2286000" cy="1066959"/>
          </a:xfrm>
          <a:prstGeom prst="rect">
            <a:avLst/>
          </a:prstGeom>
        </p:spPr>
        <p:txBody>
          <a:bodyPr wrap="square">
            <a:spAutoFit/>
          </a:bodyPr>
          <a:lstStyle/>
          <a:p>
            <a:pPr algn="ctr" eaLnBrk="0" hangingPunct="0">
              <a:lnSpc>
                <a:spcPts val="1500"/>
              </a:lnSpc>
              <a:spcBef>
                <a:spcPts val="700"/>
              </a:spcBef>
              <a:spcAft>
                <a:spcPts val="400"/>
              </a:spcAft>
            </a:pPr>
            <a:r>
              <a:rPr lang="en-US" sz="2000" dirty="0">
                <a:solidFill>
                  <a:schemeClr val="accent5">
                    <a:lumMod val="10000"/>
                  </a:schemeClr>
                </a:solidFill>
                <a:latin typeface="+mj-lt"/>
              </a:rPr>
              <a:t>European Union  IST grand prize for  “innovative products and service to mankind”</a:t>
            </a:r>
          </a:p>
        </p:txBody>
      </p:sp>
      <p:pic>
        <p:nvPicPr>
          <p:cNvPr id="37" name="תמונה 5" descr="economic forum.jpg"/>
          <p:cNvPicPr>
            <a:picLocks noChangeAspect="1"/>
          </p:cNvPicPr>
          <p:nvPr/>
        </p:nvPicPr>
        <p:blipFill>
          <a:blip r:embed="rId6"/>
          <a:srcRect/>
          <a:stretch>
            <a:fillRect/>
          </a:stretch>
        </p:blipFill>
        <p:spPr bwMode="auto">
          <a:xfrm>
            <a:off x="6705600" y="838200"/>
            <a:ext cx="1308100" cy="846138"/>
          </a:xfrm>
          <a:prstGeom prst="rect">
            <a:avLst/>
          </a:prstGeom>
          <a:noFill/>
          <a:ln w="9525">
            <a:noFill/>
            <a:miter lim="800000"/>
            <a:headEnd/>
            <a:tailEnd/>
          </a:ln>
        </p:spPr>
      </p:pic>
      <p:sp>
        <p:nvSpPr>
          <p:cNvPr id="38" name="Rectangle 37"/>
          <p:cNvSpPr/>
          <p:nvPr/>
        </p:nvSpPr>
        <p:spPr>
          <a:xfrm>
            <a:off x="5715000" y="1905000"/>
            <a:ext cx="3124200" cy="1073755"/>
          </a:xfrm>
          <a:prstGeom prst="rect">
            <a:avLst/>
          </a:prstGeom>
        </p:spPr>
        <p:txBody>
          <a:bodyPr wrap="square">
            <a:spAutoFit/>
          </a:bodyPr>
          <a:lstStyle/>
          <a:p>
            <a:pPr algn="ctr" eaLnBrk="0" hangingPunct="0">
              <a:lnSpc>
                <a:spcPts val="1500"/>
              </a:lnSpc>
              <a:spcBef>
                <a:spcPts val="700"/>
              </a:spcBef>
              <a:spcAft>
                <a:spcPts val="400"/>
              </a:spcAft>
            </a:pPr>
            <a:r>
              <a:rPr lang="en-US" sz="2400" dirty="0">
                <a:solidFill>
                  <a:schemeClr val="accent5">
                    <a:lumMod val="10000"/>
                  </a:schemeClr>
                </a:solidFill>
                <a:latin typeface="+mj-lt"/>
              </a:rPr>
              <a:t>“</a:t>
            </a:r>
            <a:r>
              <a:rPr lang="en-US" sz="2000" dirty="0">
                <a:solidFill>
                  <a:schemeClr val="accent5">
                    <a:lumMod val="10000"/>
                  </a:schemeClr>
                </a:solidFill>
                <a:latin typeface="+mj-lt"/>
              </a:rPr>
              <a:t>Technology Pioneers,” developing and </a:t>
            </a:r>
            <a:r>
              <a:rPr lang="en-US" sz="2000" dirty="0" smtClean="0">
                <a:solidFill>
                  <a:schemeClr val="accent5">
                    <a:lumMod val="10000"/>
                  </a:schemeClr>
                </a:solidFill>
                <a:latin typeface="+mj-lt"/>
              </a:rPr>
              <a:t>applying </a:t>
            </a:r>
            <a:r>
              <a:rPr lang="en-US" sz="2000" dirty="0">
                <a:solidFill>
                  <a:schemeClr val="accent5">
                    <a:lumMod val="10000"/>
                  </a:schemeClr>
                </a:solidFill>
                <a:latin typeface="+mj-lt"/>
              </a:rPr>
              <a:t>“highly transformational and innovative technologies”</a:t>
            </a:r>
            <a:endParaRPr lang="en-US" sz="2400" dirty="0">
              <a:solidFill>
                <a:schemeClr val="accent5">
                  <a:lumMod val="10000"/>
                </a:schemeClr>
              </a:solidFill>
              <a:latin typeface="+mj-lt"/>
            </a:endParaRPr>
          </a:p>
        </p:txBody>
      </p:sp>
      <p:pic>
        <p:nvPicPr>
          <p:cNvPr id="39" name="Picture 15" descr="http://www.altobridge.com/wp-content/uploads/2010/02/frost-sullivan-ORIGINAL.jpg"/>
          <p:cNvPicPr>
            <a:picLocks noChangeAspect="1" noChangeArrowheads="1"/>
          </p:cNvPicPr>
          <p:nvPr/>
        </p:nvPicPr>
        <p:blipFill>
          <a:blip r:embed="rId7"/>
          <a:srcRect/>
          <a:stretch>
            <a:fillRect/>
          </a:stretch>
        </p:blipFill>
        <p:spPr bwMode="auto">
          <a:xfrm>
            <a:off x="6248400" y="3733800"/>
            <a:ext cx="1981200" cy="752475"/>
          </a:xfrm>
          <a:prstGeom prst="rect">
            <a:avLst/>
          </a:prstGeom>
          <a:noFill/>
          <a:ln w="9525">
            <a:noFill/>
            <a:miter lim="800000"/>
            <a:headEnd/>
            <a:tailEnd/>
          </a:ln>
        </p:spPr>
      </p:pic>
      <p:sp>
        <p:nvSpPr>
          <p:cNvPr id="40" name="Rectangle 39"/>
          <p:cNvSpPr/>
          <p:nvPr/>
        </p:nvSpPr>
        <p:spPr>
          <a:xfrm>
            <a:off x="5943600" y="4876800"/>
            <a:ext cx="2646040" cy="1073755"/>
          </a:xfrm>
          <a:prstGeom prst="rect">
            <a:avLst/>
          </a:prstGeom>
        </p:spPr>
        <p:txBody>
          <a:bodyPr wrap="square">
            <a:spAutoFit/>
          </a:bodyPr>
          <a:lstStyle/>
          <a:p>
            <a:pPr algn="ctr" eaLnBrk="0" hangingPunct="0">
              <a:lnSpc>
                <a:spcPts val="1500"/>
              </a:lnSpc>
              <a:spcBef>
                <a:spcPts val="700"/>
              </a:spcBef>
              <a:spcAft>
                <a:spcPts val="400"/>
              </a:spcAft>
            </a:pPr>
            <a:r>
              <a:rPr lang="en-US" sz="2000" dirty="0">
                <a:solidFill>
                  <a:schemeClr val="accent5">
                    <a:lumMod val="10000"/>
                  </a:schemeClr>
                </a:solidFill>
                <a:latin typeface="+mj-lt"/>
              </a:rPr>
              <a:t>Technical Innovation Award in field of non-invasive medical devices for outstanding industry achievement</a:t>
            </a:r>
          </a:p>
        </p:txBody>
      </p:sp>
      <p:pic>
        <p:nvPicPr>
          <p:cNvPr id="41" name="תמונה 8" descr="wall street journal.jpg"/>
          <p:cNvPicPr>
            <a:picLocks noChangeAspect="1"/>
          </p:cNvPicPr>
          <p:nvPr/>
        </p:nvPicPr>
        <p:blipFill>
          <a:blip r:embed="rId8"/>
          <a:srcRect/>
          <a:stretch>
            <a:fillRect/>
          </a:stretch>
        </p:blipFill>
        <p:spPr bwMode="auto">
          <a:xfrm>
            <a:off x="228600" y="4800600"/>
            <a:ext cx="2551113" cy="327025"/>
          </a:xfrm>
          <a:prstGeom prst="rect">
            <a:avLst/>
          </a:prstGeom>
          <a:noFill/>
          <a:ln w="9525">
            <a:noFill/>
            <a:miter lim="800000"/>
            <a:headEnd/>
            <a:tailEnd/>
          </a:ln>
        </p:spPr>
      </p:pic>
      <p:sp>
        <p:nvSpPr>
          <p:cNvPr id="42" name="Rectangle 41"/>
          <p:cNvSpPr/>
          <p:nvPr/>
        </p:nvSpPr>
        <p:spPr>
          <a:xfrm>
            <a:off x="304800" y="5257800"/>
            <a:ext cx="2692224" cy="496674"/>
          </a:xfrm>
          <a:prstGeom prst="rect">
            <a:avLst/>
          </a:prstGeom>
        </p:spPr>
        <p:txBody>
          <a:bodyPr wrap="square">
            <a:spAutoFit/>
          </a:bodyPr>
          <a:lstStyle/>
          <a:p>
            <a:pPr algn="ctr" eaLnBrk="0" hangingPunct="0">
              <a:lnSpc>
                <a:spcPts val="1500"/>
              </a:lnSpc>
              <a:spcBef>
                <a:spcPts val="700"/>
              </a:spcBef>
              <a:spcAft>
                <a:spcPts val="400"/>
              </a:spcAft>
            </a:pPr>
            <a:r>
              <a:rPr lang="en-US" sz="2000" dirty="0">
                <a:solidFill>
                  <a:schemeClr val="accent5">
                    <a:lumMod val="10000"/>
                  </a:schemeClr>
                </a:solidFill>
                <a:latin typeface="+mj-lt"/>
              </a:rPr>
              <a:t>Technology Innovation bronze medal</a:t>
            </a:r>
          </a:p>
        </p:txBody>
      </p:sp>
      <p:sp>
        <p:nvSpPr>
          <p:cNvPr id="16" name="TextBox 15"/>
          <p:cNvSpPr txBox="1"/>
          <p:nvPr/>
        </p:nvSpPr>
        <p:spPr>
          <a:xfrm>
            <a:off x="762000" y="0"/>
            <a:ext cx="6858000" cy="584775"/>
          </a:xfrm>
          <a:prstGeom prst="rect">
            <a:avLst/>
          </a:prstGeom>
          <a:noFill/>
        </p:spPr>
        <p:txBody>
          <a:bodyPr wrap="square" rtlCol="0">
            <a:spAutoFit/>
          </a:bodyPr>
          <a:lstStyle/>
          <a:p>
            <a:r>
              <a:rPr lang="en-US" sz="3200" b="1" dirty="0" err="1" smtClean="0">
                <a:solidFill>
                  <a:schemeClr val="bg1"/>
                </a:solidFill>
              </a:rPr>
              <a:t>Pathbreaking</a:t>
            </a:r>
            <a:r>
              <a:rPr lang="en-US" sz="3200" b="1" dirty="0" smtClean="0">
                <a:solidFill>
                  <a:schemeClr val="bg1"/>
                </a:solidFill>
              </a:rPr>
              <a:t> technology!!!</a:t>
            </a:r>
          </a:p>
        </p:txBody>
      </p:sp>
    </p:spTree>
    <p:extLst>
      <p:ext uri="{BB962C8B-B14F-4D97-AF65-F5344CB8AC3E}">
        <p14:creationId xmlns="" xmlns:p14="http://schemas.microsoft.com/office/powerpoint/2010/main" xmlns:mv="urn:schemas-microsoft-com:mac:vml" xmlns:mc="http://schemas.openxmlformats.org/markup-compatibility/2006" val="353112417"/>
      </p:ext>
    </p:extLst>
  </p:cSld>
  <p:clrMapOvr>
    <a:masterClrMapping/>
  </p:clrMapOvr>
  <mc:AlternateContent xmlns:mc="http://schemas.openxmlformats.org/markup-compatibility/2006">
    <mc:Choice xmlns="" xmlns:p14="http://schemas.microsoft.com/office/powerpoint/2010/main" xmlns:mv="urn:schemas-microsoft-com:mac:vml" Requires="p14">
      <p:transition p14:dur="1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p:txBody>
          <a:bodyPr/>
          <a:lstStyle/>
          <a:p>
            <a:r>
              <a:rPr lang="en-US" sz="2800" dirty="0" smtClean="0"/>
              <a:t>Updated NICE Guidelines - Nov. 2011</a:t>
            </a:r>
          </a:p>
        </p:txBody>
      </p:sp>
      <p:sp>
        <p:nvSpPr>
          <p:cNvPr id="58370" name="Rectangle 3"/>
          <p:cNvSpPr>
            <a:spLocks noGrp="1" noChangeArrowheads="1"/>
          </p:cNvSpPr>
          <p:nvPr>
            <p:ph idx="1"/>
          </p:nvPr>
        </p:nvSpPr>
        <p:spPr>
          <a:xfrm>
            <a:off x="5141913" y="1676400"/>
            <a:ext cx="3925887" cy="4525962"/>
          </a:xfrm>
        </p:spPr>
        <p:txBody>
          <a:bodyPr/>
          <a:lstStyle/>
          <a:p>
            <a:pPr>
              <a:lnSpc>
                <a:spcPct val="90000"/>
              </a:lnSpc>
            </a:pPr>
            <a:r>
              <a:rPr lang="en-US" sz="2400" dirty="0" smtClean="0"/>
              <a:t>Current </a:t>
            </a:r>
            <a:r>
              <a:rPr lang="en-US" sz="2400" b="1" dirty="0" smtClean="0"/>
              <a:t>evidence on efficacy and safety</a:t>
            </a:r>
            <a:r>
              <a:rPr lang="en-US" sz="2400" dirty="0" smtClean="0"/>
              <a:t> of </a:t>
            </a:r>
            <a:r>
              <a:rPr lang="en-US" sz="2400" dirty="0" err="1" smtClean="0"/>
              <a:t>MRgFUS</a:t>
            </a:r>
            <a:r>
              <a:rPr lang="en-US" sz="2400" dirty="0" smtClean="0">
                <a:solidFill>
                  <a:srgbClr val="000000"/>
                </a:solidFill>
              </a:rPr>
              <a:t>adequate to support the use of this procedure</a:t>
            </a:r>
            <a:endParaRPr lang="en-US" sz="2400" b="1" dirty="0" smtClean="0">
              <a:solidFill>
                <a:srgbClr val="000000"/>
              </a:solidFill>
            </a:endParaRPr>
          </a:p>
          <a:p>
            <a:pPr>
              <a:lnSpc>
                <a:spcPct val="90000"/>
              </a:lnSpc>
            </a:pPr>
            <a:endParaRPr lang="en-US" sz="2400" b="1" dirty="0" smtClean="0">
              <a:solidFill>
                <a:srgbClr val="FFFF00"/>
              </a:solidFill>
            </a:endParaRPr>
          </a:p>
          <a:p>
            <a:pPr>
              <a:lnSpc>
                <a:spcPct val="90000"/>
              </a:lnSpc>
            </a:pPr>
            <a:r>
              <a:rPr lang="en-US" sz="2400" dirty="0" smtClean="0"/>
              <a:t>Dozens of ExAblate peer reviewed papers reviewed (over 1000 patients).</a:t>
            </a:r>
          </a:p>
          <a:p>
            <a:pPr>
              <a:lnSpc>
                <a:spcPct val="90000"/>
              </a:lnSpc>
            </a:pPr>
            <a:endParaRPr lang="en-US" dirty="0" smtClean="0"/>
          </a:p>
          <a:p>
            <a:pPr>
              <a:lnSpc>
                <a:spcPct val="90000"/>
              </a:lnSpc>
            </a:pPr>
            <a:endParaRPr lang="en-US" dirty="0" smtClean="0"/>
          </a:p>
          <a:p>
            <a:pPr>
              <a:lnSpc>
                <a:spcPct val="90000"/>
              </a:lnSpc>
            </a:pPr>
            <a:endParaRPr lang="en-US" dirty="0" smtClean="0"/>
          </a:p>
        </p:txBody>
      </p:sp>
      <p:grpSp>
        <p:nvGrpSpPr>
          <p:cNvPr id="58371" name="Group 4"/>
          <p:cNvGrpSpPr>
            <a:grpSpLocks/>
          </p:cNvGrpSpPr>
          <p:nvPr/>
        </p:nvGrpSpPr>
        <p:grpSpPr bwMode="auto">
          <a:xfrm>
            <a:off x="231774" y="1676400"/>
            <a:ext cx="4721226" cy="3413125"/>
            <a:chOff x="146" y="1085"/>
            <a:chExt cx="2252" cy="2150"/>
          </a:xfrm>
        </p:grpSpPr>
        <p:pic>
          <p:nvPicPr>
            <p:cNvPr id="58376" name="Picture 5"/>
            <p:cNvPicPr>
              <a:picLocks noChangeAspect="1" noChangeArrowheads="1"/>
            </p:cNvPicPr>
            <p:nvPr/>
          </p:nvPicPr>
          <p:blipFill>
            <a:blip r:embed="rId3"/>
            <a:srcRect/>
            <a:stretch>
              <a:fillRect/>
            </a:stretch>
          </p:blipFill>
          <p:spPr bwMode="auto">
            <a:xfrm>
              <a:off x="146" y="1085"/>
              <a:ext cx="2252" cy="2150"/>
            </a:xfrm>
            <a:prstGeom prst="rect">
              <a:avLst/>
            </a:prstGeom>
            <a:noFill/>
            <a:ln w="9525">
              <a:noFill/>
              <a:miter lim="800000"/>
              <a:headEnd/>
              <a:tailEnd/>
            </a:ln>
          </p:spPr>
        </p:pic>
        <p:sp>
          <p:nvSpPr>
            <p:cNvPr id="58377" name="Oval 6"/>
            <p:cNvSpPr>
              <a:spLocks noChangeArrowheads="1"/>
            </p:cNvSpPr>
            <p:nvPr/>
          </p:nvSpPr>
          <p:spPr bwMode="auto">
            <a:xfrm>
              <a:off x="824" y="2886"/>
              <a:ext cx="384" cy="144"/>
            </a:xfrm>
            <a:prstGeom prst="ellipse">
              <a:avLst/>
            </a:prstGeom>
            <a:noFill/>
            <a:ln w="38100">
              <a:solidFill>
                <a:srgbClr val="FF3300"/>
              </a:solidFill>
              <a:round/>
              <a:headEnd/>
              <a:tailEnd/>
            </a:ln>
          </p:spPr>
          <p:txBody>
            <a:bodyPr wrap="none" anchor="ctr"/>
            <a:lstStyle/>
            <a:p>
              <a:endParaRPr lang="en-US"/>
            </a:p>
          </p:txBody>
        </p:sp>
      </p:grpSp>
      <p:sp>
        <p:nvSpPr>
          <p:cNvPr id="58372" name="Text Box 7"/>
          <p:cNvSpPr txBox="1">
            <a:spLocks noChangeArrowheads="1"/>
          </p:cNvSpPr>
          <p:nvPr/>
        </p:nvSpPr>
        <p:spPr bwMode="auto">
          <a:xfrm>
            <a:off x="0" y="5195888"/>
            <a:ext cx="4876800" cy="830997"/>
          </a:xfrm>
          <a:prstGeom prst="rect">
            <a:avLst/>
          </a:prstGeom>
          <a:noFill/>
          <a:ln w="9525">
            <a:noFill/>
            <a:miter lim="800000"/>
            <a:headEnd/>
            <a:tailEnd/>
          </a:ln>
        </p:spPr>
        <p:txBody>
          <a:bodyPr wrap="square">
            <a:spAutoFit/>
          </a:bodyPr>
          <a:lstStyle/>
          <a:p>
            <a:pPr algn="ctr">
              <a:spcBef>
                <a:spcPct val="50000"/>
              </a:spcBef>
            </a:pPr>
            <a:r>
              <a:rPr lang="en-US" sz="1600" dirty="0"/>
              <a:t>NICE interventional procedures advise NHS when and how new procedures can be used in normal practice </a:t>
            </a:r>
          </a:p>
        </p:txBody>
      </p:sp>
      <p:sp>
        <p:nvSpPr>
          <p:cNvPr id="58373" name="Text Box 8"/>
          <p:cNvSpPr txBox="1">
            <a:spLocks noChangeArrowheads="1"/>
          </p:cNvSpPr>
          <p:nvPr/>
        </p:nvSpPr>
        <p:spPr bwMode="auto">
          <a:xfrm>
            <a:off x="274638" y="944563"/>
            <a:ext cx="3836987" cy="274637"/>
          </a:xfrm>
          <a:prstGeom prst="rect">
            <a:avLst/>
          </a:prstGeom>
          <a:noFill/>
          <a:ln w="9525">
            <a:noFill/>
            <a:miter lim="800000"/>
            <a:headEnd/>
            <a:tailEnd/>
          </a:ln>
        </p:spPr>
        <p:txBody>
          <a:bodyPr>
            <a:spAutoFit/>
          </a:bodyPr>
          <a:lstStyle/>
          <a:p>
            <a:pPr>
              <a:spcBef>
                <a:spcPct val="50000"/>
              </a:spcBef>
            </a:pPr>
            <a:endParaRPr lang="en-US"/>
          </a:p>
        </p:txBody>
      </p:sp>
      <p:sp>
        <p:nvSpPr>
          <p:cNvPr id="1937417" name="Rectangle 9"/>
          <p:cNvSpPr>
            <a:spLocks noChangeArrowheads="1"/>
          </p:cNvSpPr>
          <p:nvPr/>
        </p:nvSpPr>
        <p:spPr bwMode="auto">
          <a:xfrm>
            <a:off x="228600" y="990600"/>
            <a:ext cx="8153400" cy="461665"/>
          </a:xfrm>
          <a:prstGeom prst="rect">
            <a:avLst/>
          </a:prstGeom>
          <a:noFill/>
          <a:ln w="9525">
            <a:noFill/>
            <a:miter lim="800000"/>
            <a:headEnd/>
            <a:tailEnd/>
          </a:ln>
          <a:effectLst/>
        </p:spPr>
        <p:txBody>
          <a:bodyPr wrap="square">
            <a:spAutoFit/>
          </a:bodyPr>
          <a:lstStyle/>
          <a:p>
            <a:pPr>
              <a:defRPr/>
            </a:pPr>
            <a:r>
              <a:rPr lang="en-US" sz="2400" dirty="0">
                <a:solidFill>
                  <a:srgbClr val="000000"/>
                </a:solidFill>
                <a:effectLst>
                  <a:outerShdw blurRad="38100" dist="38100" dir="2700000" algn="tl">
                    <a:srgbClr val="C0C0C0"/>
                  </a:outerShdw>
                </a:effectLst>
              </a:rPr>
              <a:t>MRgFUS is safe and works well for use in the NHS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6"/>
          <p:cNvSpPr>
            <a:spLocks noGrp="1" noChangeArrowheads="1"/>
          </p:cNvSpPr>
          <p:nvPr>
            <p:ph type="sldNum" sz="quarter" idx="11"/>
          </p:nvPr>
        </p:nvSpPr>
        <p:spPr>
          <a:noFill/>
        </p:spPr>
        <p:txBody>
          <a:bodyPr/>
          <a:lstStyle/>
          <a:p>
            <a:fld id="{FD9F363F-77AC-40EF-825A-C650F1C0AB8D}" type="slidenum">
              <a:rPr lang="he-IL" smtClean="0">
                <a:latin typeface="Arial" charset="0"/>
                <a:cs typeface="Arial" charset="0"/>
              </a:rPr>
              <a:pPr/>
              <a:t>8</a:t>
            </a:fld>
            <a:endParaRPr lang="en-US" smtClean="0">
              <a:latin typeface="Arial" charset="0"/>
              <a:cs typeface="Arial" charset="0"/>
            </a:endParaRPr>
          </a:p>
        </p:txBody>
      </p:sp>
      <p:sp>
        <p:nvSpPr>
          <p:cNvPr id="39938" name="Rectangle 2"/>
          <p:cNvSpPr>
            <a:spLocks noChangeArrowheads="1"/>
          </p:cNvSpPr>
          <p:nvPr/>
        </p:nvSpPr>
        <p:spPr bwMode="auto">
          <a:xfrm>
            <a:off x="-381000" y="180975"/>
            <a:ext cx="9258630" cy="504825"/>
          </a:xfrm>
          <a:prstGeom prst="rect">
            <a:avLst/>
          </a:prstGeom>
          <a:noFill/>
          <a:ln w="9525">
            <a:noFill/>
            <a:miter lim="800000"/>
            <a:headEnd/>
            <a:tailEnd/>
          </a:ln>
        </p:spPr>
        <p:txBody>
          <a:bodyPr wrap="none" anchor="ctr"/>
          <a:lstStyle/>
          <a:p>
            <a:pPr algn="ctr" rtl="1">
              <a:lnSpc>
                <a:spcPct val="95000"/>
              </a:lnSpc>
            </a:pPr>
            <a:r>
              <a:rPr lang="en-US" sz="2400" b="1" dirty="0" smtClean="0">
                <a:solidFill>
                  <a:srgbClr val="FFFFFF"/>
                </a:solidFill>
              </a:rPr>
              <a:t>     What </a:t>
            </a:r>
            <a:r>
              <a:rPr lang="en-US" sz="2400" b="1" dirty="0">
                <a:solidFill>
                  <a:srgbClr val="FFFFFF"/>
                </a:solidFill>
              </a:rPr>
              <a:t>is MR guided Focused Ultrasound </a:t>
            </a:r>
            <a:endParaRPr lang="en-US" sz="2400" b="1" dirty="0" smtClean="0">
              <a:solidFill>
                <a:srgbClr val="FFFFFF"/>
              </a:solidFill>
            </a:endParaRPr>
          </a:p>
          <a:p>
            <a:pPr algn="ctr" rtl="1">
              <a:lnSpc>
                <a:spcPct val="95000"/>
              </a:lnSpc>
            </a:pPr>
            <a:r>
              <a:rPr lang="en-US" sz="2400" b="1" dirty="0" smtClean="0">
                <a:solidFill>
                  <a:srgbClr val="FFFFFF"/>
                </a:solidFill>
              </a:rPr>
              <a:t>(</a:t>
            </a:r>
            <a:r>
              <a:rPr lang="en-US" sz="2400" b="1" dirty="0">
                <a:solidFill>
                  <a:srgbClr val="FFFFFF"/>
                </a:solidFill>
              </a:rPr>
              <a:t>MRgFUS)? </a:t>
            </a:r>
          </a:p>
        </p:txBody>
      </p:sp>
      <p:sp>
        <p:nvSpPr>
          <p:cNvPr id="39940" name="Rectangle 4"/>
          <p:cNvSpPr>
            <a:spLocks noChangeArrowheads="1"/>
          </p:cNvSpPr>
          <p:nvPr/>
        </p:nvSpPr>
        <p:spPr bwMode="auto">
          <a:xfrm>
            <a:off x="152400" y="914400"/>
            <a:ext cx="7851775" cy="385763"/>
          </a:xfrm>
          <a:prstGeom prst="rect">
            <a:avLst/>
          </a:prstGeom>
          <a:noFill/>
          <a:ln w="9525">
            <a:noFill/>
            <a:miter lim="800000"/>
            <a:headEnd/>
            <a:tailEnd/>
          </a:ln>
        </p:spPr>
        <p:txBody>
          <a:bodyPr lIns="0" rIns="0"/>
          <a:lstStyle/>
          <a:p>
            <a:pPr marL="187325" indent="-187325">
              <a:spcBef>
                <a:spcPct val="20000"/>
              </a:spcBef>
              <a:spcAft>
                <a:spcPct val="20000"/>
              </a:spcAft>
            </a:pPr>
            <a:r>
              <a:rPr lang="en-US" sz="2400" dirty="0"/>
              <a:t>Combination of two well known </a:t>
            </a:r>
            <a:r>
              <a:rPr lang="en-US" sz="2400" dirty="0" smtClean="0"/>
              <a:t>technologies</a:t>
            </a:r>
            <a:endParaRPr lang="en-US" sz="2400" dirty="0"/>
          </a:p>
        </p:txBody>
      </p:sp>
      <p:sp>
        <p:nvSpPr>
          <p:cNvPr id="39941" name="Rectangle 27"/>
          <p:cNvSpPr>
            <a:spLocks noChangeArrowheads="1"/>
          </p:cNvSpPr>
          <p:nvPr/>
        </p:nvSpPr>
        <p:spPr bwMode="auto">
          <a:xfrm>
            <a:off x="1" y="1462088"/>
            <a:ext cx="3429000" cy="1433512"/>
          </a:xfrm>
          <a:prstGeom prst="rect">
            <a:avLst/>
          </a:prstGeom>
          <a:noFill/>
          <a:ln w="9525">
            <a:noFill/>
            <a:miter lim="800000"/>
            <a:headEnd/>
            <a:tailEnd/>
          </a:ln>
        </p:spPr>
        <p:txBody>
          <a:bodyPr/>
          <a:lstStyle/>
          <a:p>
            <a:pPr marL="342900" indent="-342900" eaLnBrk="0" hangingPunct="0">
              <a:lnSpc>
                <a:spcPct val="110000"/>
              </a:lnSpc>
              <a:spcBef>
                <a:spcPct val="20000"/>
              </a:spcBef>
            </a:pPr>
            <a:r>
              <a:rPr lang="en-US" sz="2000" b="1" dirty="0">
                <a:solidFill>
                  <a:srgbClr val="000000"/>
                </a:solidFill>
              </a:rPr>
              <a:t>High intensity focused ultrasound </a:t>
            </a:r>
            <a:r>
              <a:rPr lang="en-US" sz="2000" dirty="0">
                <a:solidFill>
                  <a:srgbClr val="000000"/>
                </a:solidFill>
              </a:rPr>
              <a:t>to heat and destroy targeted tissue</a:t>
            </a:r>
            <a:endParaRPr lang="en-US" sz="1800" dirty="0">
              <a:solidFill>
                <a:srgbClr val="000000"/>
              </a:solidFill>
            </a:endParaRPr>
          </a:p>
          <a:p>
            <a:pPr marL="342900" indent="-342900" eaLnBrk="0" hangingPunct="0">
              <a:lnSpc>
                <a:spcPct val="110000"/>
              </a:lnSpc>
              <a:spcBef>
                <a:spcPct val="20000"/>
              </a:spcBef>
              <a:buFontTx/>
              <a:buBlip>
                <a:blip r:embed="rId4"/>
              </a:buBlip>
            </a:pPr>
            <a:endParaRPr lang="en-US" sz="1600" dirty="0"/>
          </a:p>
        </p:txBody>
      </p:sp>
      <p:sp>
        <p:nvSpPr>
          <p:cNvPr id="39942" name="Text Box 32"/>
          <p:cNvSpPr txBox="1">
            <a:spLocks noChangeArrowheads="1"/>
          </p:cNvSpPr>
          <p:nvPr/>
        </p:nvSpPr>
        <p:spPr bwMode="auto">
          <a:xfrm>
            <a:off x="3962400" y="1524000"/>
            <a:ext cx="5484391" cy="1463478"/>
          </a:xfrm>
          <a:prstGeom prst="rect">
            <a:avLst/>
          </a:prstGeom>
          <a:noFill/>
          <a:ln w="9525">
            <a:noFill/>
            <a:miter lim="800000"/>
            <a:headEnd/>
            <a:tailEnd/>
          </a:ln>
        </p:spPr>
        <p:txBody>
          <a:bodyPr wrap="square">
            <a:spAutoFit/>
          </a:bodyPr>
          <a:lstStyle/>
          <a:p>
            <a:pPr eaLnBrk="0" hangingPunct="0">
              <a:lnSpc>
                <a:spcPct val="110000"/>
              </a:lnSpc>
              <a:spcBef>
                <a:spcPct val="20000"/>
              </a:spcBef>
            </a:pPr>
            <a:r>
              <a:rPr lang="en-US" sz="2000" b="1" dirty="0">
                <a:solidFill>
                  <a:srgbClr val="000000"/>
                </a:solidFill>
              </a:rPr>
              <a:t>Magnetic resonance imaging (MRI)</a:t>
            </a:r>
            <a:r>
              <a:rPr lang="en-US" sz="2000" dirty="0">
                <a:solidFill>
                  <a:srgbClr val="000000"/>
                </a:solidFill>
              </a:rPr>
              <a:t/>
            </a:r>
            <a:br>
              <a:rPr lang="en-US" sz="2000" dirty="0">
                <a:solidFill>
                  <a:srgbClr val="000000"/>
                </a:solidFill>
              </a:rPr>
            </a:br>
            <a:r>
              <a:rPr lang="en-US" sz="2000" dirty="0">
                <a:solidFill>
                  <a:srgbClr val="000000"/>
                </a:solidFill>
              </a:rPr>
              <a:t>for precise visualization, guidance and </a:t>
            </a:r>
            <a:br>
              <a:rPr lang="en-US" sz="2000" dirty="0">
                <a:solidFill>
                  <a:srgbClr val="000000"/>
                </a:solidFill>
              </a:rPr>
            </a:br>
            <a:r>
              <a:rPr lang="en-US" sz="2000" dirty="0">
                <a:solidFill>
                  <a:srgbClr val="000000"/>
                </a:solidFill>
              </a:rPr>
              <a:t>real time treatment control</a:t>
            </a:r>
          </a:p>
          <a:p>
            <a:endParaRPr lang="en-US" sz="1800" dirty="0"/>
          </a:p>
        </p:txBody>
      </p:sp>
      <p:sp>
        <p:nvSpPr>
          <p:cNvPr id="39943" name="Text Box 33"/>
          <p:cNvSpPr txBox="1">
            <a:spLocks noChangeArrowheads="1"/>
          </p:cNvSpPr>
          <p:nvPr/>
        </p:nvSpPr>
        <p:spPr bwMode="auto">
          <a:xfrm>
            <a:off x="3429000" y="1905000"/>
            <a:ext cx="404813" cy="457200"/>
          </a:xfrm>
          <a:prstGeom prst="rect">
            <a:avLst/>
          </a:prstGeom>
          <a:noFill/>
          <a:ln w="9525">
            <a:noFill/>
            <a:miter lim="800000"/>
            <a:headEnd/>
            <a:tailEnd/>
          </a:ln>
        </p:spPr>
        <p:txBody>
          <a:bodyPr wrap="none">
            <a:spAutoFit/>
          </a:bodyPr>
          <a:lstStyle/>
          <a:p>
            <a:r>
              <a:rPr lang="en-US" sz="2400" b="1" dirty="0">
                <a:solidFill>
                  <a:srgbClr val="FFFF00"/>
                </a:solidFill>
                <a:latin typeface="Arial" charset="0"/>
              </a:rPr>
              <a:t>&amp;</a:t>
            </a:r>
          </a:p>
        </p:txBody>
      </p:sp>
      <p:pic>
        <p:nvPicPr>
          <p:cNvPr id="683039" name="Sonication in silicon gel_2.wmv">
            <a:hlinkClick r:id="" action="ppaction://media"/>
          </p:cNvPr>
          <p:cNvPicPr/>
          <p:nvPr>
            <a:videoFile r:link="rId1"/>
            <p:extLst>
              <p:ext uri="{DAA4B4D4-6D71-4841-9C94-3DE7FCFB9230}">
                <p14:media xmlns="" xmlns:p14="http://schemas.microsoft.com/office/powerpoint/2010/main" xmlns:mv="urn:schemas-microsoft-com:mac:vml" xmlns:mc="http://schemas.openxmlformats.org/markup-compatibility/2006" r:link="rId5"/>
              </p:ext>
            </p:extLst>
          </p:nvPr>
        </p:nvPicPr>
        <p:blipFill>
          <a:blip r:embed="rId6"/>
          <a:srcRect/>
          <a:stretch>
            <a:fillRect/>
          </a:stretch>
        </p:blipFill>
        <p:spPr bwMode="auto">
          <a:xfrm>
            <a:off x="457200" y="3048000"/>
            <a:ext cx="8458200" cy="3200400"/>
          </a:xfrm>
          <a:prstGeom prst="rect">
            <a:avLst/>
          </a:prstGeom>
          <a:noFill/>
          <a:ln w="9525">
            <a:noFill/>
            <a:miter lim="800000"/>
            <a:headEnd/>
            <a:tailEnd/>
          </a:ln>
        </p:spPr>
      </p:pic>
    </p:spTree>
  </p:cSld>
  <p:clrMapOvr>
    <a:masterClrMapping/>
  </p:clrMapOvr>
  <p:transition advClick="0"/>
  <p:timing>
    <p:tnLst>
      <p:par>
        <p:cTn id="1" dur="indefinite" restart="never" nodeType="tmRoot">
          <p:childTnLst>
            <p:seq concurrent="1" nextAc="seek">
              <p:cTn id="2" restart="whenNotActive" fill="hold" evtFilter="cancelBubble" nodeType="interactiveSeq">
                <p:stCondLst>
                  <p:cond evt="onClick" delay="0">
                    <p:tgtEl>
                      <p:spTgt spid="68303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83039"/>
                                        </p:tgtEl>
                                      </p:cBhvr>
                                    </p:cmd>
                                  </p:childTnLst>
                                </p:cTn>
                              </p:par>
                            </p:childTnLst>
                          </p:cTn>
                        </p:par>
                      </p:childTnLst>
                    </p:cTn>
                  </p:par>
                </p:childTnLst>
              </p:cTn>
              <p:nextCondLst>
                <p:cond evt="onClick" delay="0">
                  <p:tgtEl>
                    <p:spTgt spid="683039"/>
                  </p:tgtEl>
                </p:cond>
              </p:nextCondLst>
            </p:seq>
            <p:video>
              <p:cMediaNode>
                <p:cTn id="7" fill="hold" display="0">
                  <p:stCondLst>
                    <p:cond delay="indefinite"/>
                  </p:stCondLst>
                  <p:endCondLst>
                    <p:cond evt="onNext" delay="0">
                      <p:tgtEl>
                        <p:sldTgt/>
                      </p:tgtEl>
                    </p:cond>
                    <p:cond evt="onPrev" delay="0">
                      <p:tgtEl>
                        <p:sldTgt/>
                      </p:tgtEl>
                    </p:cond>
                  </p:endCondLst>
                </p:cTn>
                <p:tgtEl>
                  <p:spTgt spid="683039"/>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 Advantages of an MRI</a:t>
            </a:r>
            <a:endParaRPr lang="en-US" sz="3600" dirty="0"/>
          </a:p>
        </p:txBody>
      </p:sp>
      <p:sp>
        <p:nvSpPr>
          <p:cNvPr id="3" name="Content Placeholder 2"/>
          <p:cNvSpPr>
            <a:spLocks noGrp="1"/>
          </p:cNvSpPr>
          <p:nvPr>
            <p:ph idx="1"/>
          </p:nvPr>
        </p:nvSpPr>
        <p:spPr>
          <a:xfrm>
            <a:off x="457200" y="1196975"/>
            <a:ext cx="8229600" cy="4822825"/>
          </a:xfrm>
        </p:spPr>
        <p:txBody>
          <a:bodyPr/>
          <a:lstStyle/>
          <a:p>
            <a:r>
              <a:rPr lang="en-US" sz="3600" dirty="0" smtClean="0"/>
              <a:t>Non invasive</a:t>
            </a:r>
          </a:p>
          <a:p>
            <a:r>
              <a:rPr lang="en-US" sz="3600" dirty="0" smtClean="0"/>
              <a:t>No radioactive damage</a:t>
            </a:r>
          </a:p>
          <a:p>
            <a:r>
              <a:rPr lang="en-US" sz="3600" dirty="0" err="1"/>
              <a:t>M</a:t>
            </a:r>
            <a:r>
              <a:rPr lang="en-US" sz="3600" dirty="0" err="1" smtClean="0"/>
              <a:t>ultiplanar</a:t>
            </a:r>
            <a:r>
              <a:rPr lang="en-US" sz="3600" dirty="0" smtClean="0"/>
              <a:t> imaging</a:t>
            </a:r>
          </a:p>
          <a:p>
            <a:pPr lvl="1"/>
            <a:r>
              <a:rPr lang="en-US" sz="3200" dirty="0" smtClean="0"/>
              <a:t>transverse, sagittal, coronal, and non orthogonal views </a:t>
            </a:r>
          </a:p>
          <a:p>
            <a:r>
              <a:rPr lang="en-US" sz="3600" dirty="0" smtClean="0"/>
              <a:t>Best modality for visualizing complex tissue</a:t>
            </a:r>
          </a:p>
          <a:p>
            <a:endParaRPr lang="en-US" sz="3600" dirty="0"/>
          </a:p>
        </p:txBody>
      </p:sp>
      <p:sp>
        <p:nvSpPr>
          <p:cNvPr id="4" name="Slide Number Placeholder 3"/>
          <p:cNvSpPr>
            <a:spLocks noGrp="1"/>
          </p:cNvSpPr>
          <p:nvPr>
            <p:ph type="sldNum" sz="quarter" idx="11"/>
          </p:nvPr>
        </p:nvSpPr>
        <p:spPr/>
        <p:txBody>
          <a:bodyPr/>
          <a:lstStyle/>
          <a:p>
            <a:pPr>
              <a:defRPr/>
            </a:pPr>
            <a:fld id="{F0EC2E81-DADE-4831-B2D7-571D552EDFB2}" type="slidenum">
              <a:rPr lang="he-IL" smtClean="0"/>
              <a:pPr>
                <a:defRPr/>
              </a:pPr>
              <a:t>9</a:t>
            </a:fld>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ערכת נושא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11719</TotalTime>
  <Words>3101</Words>
  <Application>Microsoft Macintosh PowerPoint</Application>
  <PresentationFormat>On-screen Show (4:3)</PresentationFormat>
  <Paragraphs>441</Paragraphs>
  <Slides>47</Slides>
  <Notes>29</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47</vt:i4>
      </vt:variant>
    </vt:vector>
  </HeadingPairs>
  <TitlesOfParts>
    <vt:vector size="50" baseType="lpstr">
      <vt:lpstr>Custom Design</vt:lpstr>
      <vt:lpstr>Bitmap Image</vt:lpstr>
      <vt:lpstr>Worksheet</vt:lpstr>
      <vt:lpstr>Slide 1</vt:lpstr>
      <vt:lpstr>Fibroids </vt:lpstr>
      <vt:lpstr>Management modalities</vt:lpstr>
      <vt:lpstr>Evolution of Surgery</vt:lpstr>
      <vt:lpstr>The Future…..</vt:lpstr>
      <vt:lpstr>Slide 6</vt:lpstr>
      <vt:lpstr>Updated NICE Guidelines - Nov. 2011</vt:lpstr>
      <vt:lpstr>Slide 8</vt:lpstr>
      <vt:lpstr> Advantages of an MRI</vt:lpstr>
      <vt:lpstr>How Does Focused Ultrasound Work?</vt:lpstr>
      <vt:lpstr>Slide 11</vt:lpstr>
      <vt:lpstr>Slide 12</vt:lpstr>
      <vt:lpstr>Slide 13</vt:lpstr>
      <vt:lpstr>Slide 14</vt:lpstr>
      <vt:lpstr>Slide 15</vt:lpstr>
      <vt:lpstr>Slide 16</vt:lpstr>
      <vt:lpstr>Slide 17</vt:lpstr>
      <vt:lpstr>Slide 18</vt:lpstr>
      <vt:lpstr>Slide 19</vt:lpstr>
      <vt:lpstr>Slide 20</vt:lpstr>
      <vt:lpstr> Advantage for patients</vt:lpstr>
      <vt:lpstr>Slide 22</vt:lpstr>
      <vt:lpstr>Advantages over Other Technologies </vt:lpstr>
      <vt:lpstr>Comparison with other modalities</vt:lpstr>
      <vt:lpstr>Requirement of further treatment</vt:lpstr>
      <vt:lpstr>Slide 26</vt:lpstr>
      <vt:lpstr>Slide 27</vt:lpstr>
      <vt:lpstr>  Predictive factors</vt:lpstr>
      <vt:lpstr>Slide 29</vt:lpstr>
      <vt:lpstr>Slide 30</vt:lpstr>
      <vt:lpstr>Slide 31</vt:lpstr>
      <vt:lpstr>Studies: Post-MRgFUS Pregnancies</vt:lpstr>
      <vt:lpstr>Slide 33</vt:lpstr>
      <vt:lpstr>Comparison of Deliveries after MRgFUS</vt:lpstr>
      <vt:lpstr>Slide 35</vt:lpstr>
      <vt:lpstr>   Incidence</vt:lpstr>
      <vt:lpstr>Incidence</vt:lpstr>
      <vt:lpstr>Treatment of Adenomyosis at Womens Center</vt:lpstr>
      <vt:lpstr>Treatment of Adenomyosis at Womens Center</vt:lpstr>
      <vt:lpstr>Treatment of Adenomyosis at Womens Center</vt:lpstr>
      <vt:lpstr>MRgFUSfor Adenomyosis</vt:lpstr>
      <vt:lpstr>Slide 42</vt:lpstr>
      <vt:lpstr>Slide 43</vt:lpstr>
      <vt:lpstr>MRgFUS  Indications</vt:lpstr>
      <vt:lpstr>Take home message</vt:lpstr>
      <vt:lpstr>Slide 46</vt:lpstr>
      <vt:lpstr>Slide 47</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Chithra</cp:lastModifiedBy>
  <cp:revision>545</cp:revision>
  <dcterms:created xsi:type="dcterms:W3CDTF">2013-04-26T11:50:43Z</dcterms:created>
  <dcterms:modified xsi:type="dcterms:W3CDTF">2013-05-07T11:28:30Z</dcterms:modified>
</cp:coreProperties>
</file>